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9" r:id="rId3"/>
    <p:sldId id="256" r:id="rId5"/>
    <p:sldId id="260" r:id="rId6"/>
    <p:sldId id="257" r:id="rId7"/>
  </p:sldIdLst>
  <p:sldSz cx="6480175" cy="89992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4" userDrawn="1">
          <p15:clr>
            <a:srgbClr val="A4A3A4"/>
          </p15:clr>
        </p15:guide>
        <p15:guide id="2" pos="2078" userDrawn="1">
          <p15:clr>
            <a:srgbClr val="A4A3A4"/>
          </p15:clr>
        </p15:guide>
        <p15:guide id="4" orient="horz" pos="327" userDrawn="1">
          <p15:clr>
            <a:srgbClr val="A4A3A4"/>
          </p15:clr>
        </p15:guide>
        <p15:guide id="5" orient="horz" pos="5369" userDrawn="1">
          <p15:clr>
            <a:srgbClr val="A4A3A4"/>
          </p15:clr>
        </p15:guide>
        <p15:guide id="6" pos="3771" userDrawn="1">
          <p15:clr>
            <a:srgbClr val="A4A3A4"/>
          </p15:clr>
        </p15:guide>
        <p15:guide id="8" orient="horz" pos="481" userDrawn="1">
          <p15:clr>
            <a:srgbClr val="A4A3A4"/>
          </p15:clr>
        </p15:guide>
        <p15:guide id="10" orient="horz" pos="200" userDrawn="1">
          <p15:clr>
            <a:srgbClr val="A4A3A4"/>
          </p15:clr>
        </p15:guide>
        <p15:guide id="11" pos="2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058"/>
    <a:srgbClr val="FF9900"/>
    <a:srgbClr val="FFCD00"/>
    <a:srgbClr val="24DFE8"/>
    <a:srgbClr val="2F2F51"/>
    <a:srgbClr val="9ADADA"/>
    <a:srgbClr val="442B65"/>
    <a:srgbClr val="F2A900"/>
    <a:srgbClr val="FF8200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57" autoAdjust="0"/>
    <p:restoredTop sz="94754"/>
  </p:normalViewPr>
  <p:slideViewPr>
    <p:cSldViewPr snapToGrid="0" snapToObjects="1" showGuides="1">
      <p:cViewPr>
        <p:scale>
          <a:sx n="90" d="100"/>
          <a:sy n="90" d="100"/>
        </p:scale>
        <p:origin x="1723" y="-677"/>
      </p:cViewPr>
      <p:guideLst>
        <p:guide orient="horz" pos="2884"/>
        <p:guide pos="2078"/>
        <p:guide orient="horz" pos="327"/>
        <p:guide orient="horz" pos="5369"/>
        <p:guide pos="3771"/>
        <p:guide orient="horz" pos="481"/>
        <p:guide orient="horz" pos="200"/>
        <p:guide pos="2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4805F-7282-9A46-B89B-920A3815FA63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7750" y="1143000"/>
            <a:ext cx="2222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7750" y="1143000"/>
            <a:ext cx="222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7750" y="1143000"/>
            <a:ext cx="222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7750" y="1143000"/>
            <a:ext cx="222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ABC39-7429-5B4C-8636-44330243251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472842"/>
            <a:ext cx="5508149" cy="3133172"/>
          </a:xfrm>
        </p:spPr>
        <p:txBody>
          <a:bodyPr anchor="b"/>
          <a:lstStyle>
            <a:lvl1pPr algn="ctr">
              <a:defRPr sz="42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022" y="4726842"/>
            <a:ext cx="4860131" cy="2172804"/>
          </a:xfrm>
        </p:spPr>
        <p:txBody>
          <a:bodyPr/>
          <a:lstStyle>
            <a:lvl1pPr marL="0" indent="0" algn="ctr">
              <a:buNone/>
              <a:defRPr sz="1700"/>
            </a:lvl1pPr>
            <a:lvl2pPr marL="323850" indent="0" algn="ctr">
              <a:buNone/>
              <a:defRPr sz="1415"/>
            </a:lvl2pPr>
            <a:lvl3pPr marL="648335" indent="0" algn="ctr">
              <a:buNone/>
              <a:defRPr sz="1275"/>
            </a:lvl3pPr>
            <a:lvl4pPr marL="972185" indent="0" algn="ctr">
              <a:buNone/>
              <a:defRPr sz="1135"/>
            </a:lvl4pPr>
            <a:lvl5pPr marL="1296035" indent="0" algn="ctr">
              <a:buNone/>
              <a:defRPr sz="1135"/>
            </a:lvl5pPr>
            <a:lvl6pPr marL="1619885" indent="0" algn="ctr">
              <a:buNone/>
              <a:defRPr sz="1135"/>
            </a:lvl6pPr>
            <a:lvl7pPr marL="1944370" indent="0" algn="ctr">
              <a:buNone/>
              <a:defRPr sz="1135"/>
            </a:lvl7pPr>
            <a:lvl8pPr marL="2268220" indent="0" algn="ctr">
              <a:buNone/>
              <a:defRPr sz="1135"/>
            </a:lvl8pPr>
            <a:lvl9pPr marL="2592070" indent="0" algn="ctr">
              <a:buNone/>
              <a:defRPr sz="113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243638"/>
            <a:ext cx="5589151" cy="3743557"/>
          </a:xfrm>
        </p:spPr>
        <p:txBody>
          <a:bodyPr anchor="b"/>
          <a:lstStyle>
            <a:lvl1pPr>
              <a:defRPr sz="42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2137" y="6022610"/>
            <a:ext cx="5589151" cy="1968648"/>
          </a:xfrm>
        </p:spPr>
        <p:txBody>
          <a:bodyPr/>
          <a:lstStyle>
            <a:lvl1pPr marL="0" indent="0">
              <a:buNone/>
              <a:defRPr sz="1700">
                <a:solidFill>
                  <a:schemeClr val="tx1"/>
                </a:solidFill>
              </a:defRPr>
            </a:lvl1pPr>
            <a:lvl2pPr marL="32385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833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9721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4pPr>
            <a:lvl5pPr marL="12960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5pPr>
            <a:lvl6pPr marL="16198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6pPr>
            <a:lvl7pPr marL="19443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7pPr>
            <a:lvl8pPr marL="226822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8pPr>
            <a:lvl9pPr marL="25920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5512" y="2395710"/>
            <a:ext cx="2754074" cy="57101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80589" y="2395710"/>
            <a:ext cx="2754074" cy="57101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79144"/>
            <a:ext cx="5589151" cy="173949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6357" y="2206137"/>
            <a:ext cx="2741417" cy="108119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6357" y="3287331"/>
            <a:ext cx="2741417" cy="483516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80589" y="2206137"/>
            <a:ext cx="2754918" cy="108119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280589" y="3287331"/>
            <a:ext cx="2754918" cy="483516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99969"/>
            <a:ext cx="2090025" cy="2099892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54918" y="1295769"/>
            <a:ext cx="3280589" cy="6395505"/>
          </a:xfrm>
        </p:spPr>
        <p:txBody>
          <a:bodyPr/>
          <a:lstStyle>
            <a:lvl1pPr>
              <a:defRPr sz="2270"/>
            </a:lvl1pPr>
            <a:lvl2pPr>
              <a:defRPr sz="1985"/>
            </a:lvl2pPr>
            <a:lvl3pPr>
              <a:defRPr sz="1700"/>
            </a:lvl3pPr>
            <a:lvl4pPr>
              <a:defRPr sz="1415"/>
            </a:lvl4pPr>
            <a:lvl5pPr>
              <a:defRPr sz="1415"/>
            </a:lvl5pPr>
            <a:lvl6pPr>
              <a:defRPr sz="1415"/>
            </a:lvl6pPr>
            <a:lvl7pPr>
              <a:defRPr sz="1415"/>
            </a:lvl7pPr>
            <a:lvl8pPr>
              <a:defRPr sz="1415"/>
            </a:lvl8pPr>
            <a:lvl9pPr>
              <a:defRPr sz="1415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46356" y="2699862"/>
            <a:ext cx="2090025" cy="5001827"/>
          </a:xfrm>
        </p:spPr>
        <p:txBody>
          <a:bodyPr/>
          <a:lstStyle>
            <a:lvl1pPr marL="0" indent="0">
              <a:buNone/>
              <a:defRPr sz="1135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99969"/>
            <a:ext cx="2090025" cy="2099892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295769"/>
            <a:ext cx="3280589" cy="6395505"/>
          </a:xfrm>
        </p:spPr>
        <p:txBody>
          <a:bodyPr anchor="t"/>
          <a:lstStyle>
            <a:lvl1pPr marL="0" indent="0">
              <a:buNone/>
              <a:defRPr sz="2270"/>
            </a:lvl1pPr>
            <a:lvl2pPr marL="323850" indent="0">
              <a:buNone/>
              <a:defRPr sz="1985"/>
            </a:lvl2pPr>
            <a:lvl3pPr marL="648335" indent="0">
              <a:buNone/>
              <a:defRPr sz="1700"/>
            </a:lvl3pPr>
            <a:lvl4pPr marL="972185" indent="0">
              <a:buNone/>
              <a:defRPr sz="1415"/>
            </a:lvl4pPr>
            <a:lvl5pPr marL="1296035" indent="0">
              <a:buNone/>
              <a:defRPr sz="1415"/>
            </a:lvl5pPr>
            <a:lvl6pPr marL="1619885" indent="0">
              <a:buNone/>
              <a:defRPr sz="1415"/>
            </a:lvl6pPr>
            <a:lvl7pPr marL="1944370" indent="0">
              <a:buNone/>
              <a:defRPr sz="1415"/>
            </a:lvl7pPr>
            <a:lvl8pPr marL="2268220" indent="0">
              <a:buNone/>
              <a:defRPr sz="1415"/>
            </a:lvl8pPr>
            <a:lvl9pPr marL="2592070" indent="0">
              <a:buNone/>
              <a:defRPr sz="141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46356" y="2699862"/>
            <a:ext cx="2090025" cy="5001827"/>
          </a:xfrm>
        </p:spPr>
        <p:txBody>
          <a:bodyPr/>
          <a:lstStyle>
            <a:lvl1pPr marL="0" indent="0">
              <a:buNone/>
              <a:defRPr sz="1135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479142"/>
            <a:ext cx="1397288" cy="762669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45512" y="479142"/>
            <a:ext cx="4110861" cy="762669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479144"/>
            <a:ext cx="5589151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395710"/>
            <a:ext cx="5589151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8341240"/>
            <a:ext cx="145803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0F9F0-FF83-5048-A077-AF55E23187D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8341240"/>
            <a:ext cx="218705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8341240"/>
            <a:ext cx="145803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B24A4-54B7-8949-B9F5-E9C7E1DCA70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48335" rtl="0" eaLnBrk="1" latinLnBrk="0" hangingPunct="1">
        <a:lnSpc>
          <a:spcPct val="90000"/>
        </a:lnSpc>
        <a:spcBef>
          <a:spcPct val="0"/>
        </a:spcBef>
        <a:buNone/>
        <a:defRPr sz="3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25" indent="-161925" algn="l" defTabSz="648335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026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45796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781810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629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014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3995" indent="-161925" algn="l" defTabSz="64833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83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21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8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43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822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20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all.accor.com/hotel/0477/index.fr.shtml" TargetMode="External"/><Relationship Id="rId1" Type="http://schemas.openxmlformats.org/officeDocument/2006/relationships/hyperlink" Target="https://all.accor.com/hotel/0778/index.fr.s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7620"/>
            <a:ext cx="6480175" cy="8991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2716" y="1527858"/>
            <a:ext cx="6480174" cy="4629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FFCD00"/>
              </a:highligh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6480174" cy="1527858"/>
          </a:xfrm>
          <a:prstGeom prst="rect">
            <a:avLst/>
          </a:prstGeom>
          <a:solidFill>
            <a:srgbClr val="2F2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2"/>
            <a:ext cx="6505006" cy="1527856"/>
          </a:xfrm>
        </p:spPr>
        <p:txBody>
          <a:bodyPr anchor="ctr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TOURNAMENT</a:t>
            </a:r>
            <a:b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</a:br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INFORMATION</a:t>
            </a:r>
            <a:endParaRPr lang="en-US" sz="44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</p:txBody>
      </p:sp>
      <p:sp>
        <p:nvSpPr>
          <p:cNvPr id="32" name="Title 1"/>
          <p:cNvSpPr txBox="1"/>
          <p:nvPr/>
        </p:nvSpPr>
        <p:spPr>
          <a:xfrm>
            <a:off x="97067" y="3667458"/>
            <a:ext cx="2744564" cy="4720295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65"/>
              </a:lnSpc>
            </a:pPr>
            <a:r>
              <a:rPr lang="en-GB" sz="18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MATCH SCHEDULE</a:t>
            </a:r>
            <a:r>
              <a:rPr lang="es-ES" altLang="en-GB" sz="18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PLAN</a:t>
            </a:r>
            <a:endParaRPr lang="en-GB" sz="18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endParaRPr lang="en-US" sz="885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defTabSz="45720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Bebas Neue Pro"/>
                <a:ea typeface="+mn-ea"/>
              </a:rPr>
              <a:t>QUALIFICATION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Bebas Neue Pro"/>
              <a:ea typeface="+mn-ea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1</a:t>
            </a:r>
            <a:r>
              <a:rPr lang="en-US" sz="1200" b="1" baseline="30000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ST</a:t>
            </a:r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ROUND Q1 </a:t>
            </a:r>
            <a:r>
              <a:rPr lang="es-ES" alt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             2</a:t>
            </a:r>
            <a:r>
              <a:rPr lang="es-ES" altLang="en-US" sz="1200" b="1" baseline="30000" dirty="0">
                <a:solidFill>
                  <a:srgbClr val="002060"/>
                </a:solidFill>
                <a:latin typeface="Bebas Neue Pro"/>
              </a:rPr>
              <a:t>nd</a:t>
            </a:r>
            <a:r>
              <a:rPr lang="es-ES" alt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ROUND Q2 </a:t>
            </a:r>
            <a:r>
              <a:rPr lang="es-ES" alt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</a:t>
            </a:r>
            <a:endParaRPr lang="es-ES" altLang="en-US" sz="12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13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5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14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5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10h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 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10h 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n-US" sz="118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L</a:t>
            </a:r>
            <a:r>
              <a:rPr lang="es-ES" altLang="en-US" sz="118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AST</a:t>
            </a:r>
            <a:r>
              <a:rPr lang="en-US" sz="118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ROUND Q3</a:t>
            </a:r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14/10/2025</a:t>
            </a:r>
            <a:endParaRPr lang="es-ES" alt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defTabSz="45720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Bebas Neue Pro"/>
                <a:ea typeface="+mn-ea"/>
              </a:rPr>
              <a:t>MAIN DRAW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Bebas Neue Pro"/>
              <a:ea typeface="+mn-ea"/>
            </a:endParaRPr>
          </a:p>
          <a:p>
            <a:pPr algn="l"/>
            <a:endParaRPr lang="en-US" sz="11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FIRST ROUND 	</a:t>
            </a:r>
            <a:r>
              <a:rPr lang="es-ES" alt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             </a:t>
            </a:r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  <a:sym typeface="+mn-ea"/>
              </a:rPr>
              <a:t>SECOND ROUND</a:t>
            </a:r>
            <a:endParaRPr lang="en-US" sz="11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rgbClr val="002060"/>
                </a:solidFill>
                <a:latin typeface="Bebas Neue Pro"/>
                <a:ea typeface="+mn-ea"/>
              </a:rPr>
              <a:t>15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5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   16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10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5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10:30H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  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Starting at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10:30H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1/4 FINALS</a:t>
            </a:r>
            <a:r>
              <a:rPr lang="es-ES" alt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                           </a:t>
            </a:r>
            <a:r>
              <a:rPr lang="en-US" sz="11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  <a:sym typeface="+mn-ea"/>
              </a:rPr>
              <a:t>1/2 FINALS</a:t>
            </a:r>
            <a:endParaRPr lang="en-US" sz="11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17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5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       18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09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5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11:30H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  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         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Starting at 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  <a:sym typeface="+mn-ea"/>
              </a:rPr>
              <a:t>14H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2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r>
              <a:rPr lang="en-US" sz="12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FINALS</a:t>
            </a:r>
            <a:endParaRPr lang="en-US" sz="12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pPr algn="l"/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19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10</a:t>
            </a: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/202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5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>
              <a:buClrTx/>
              <a:buSzTx/>
            </a:pPr>
            <a:r>
              <a:rPr lang="en-US" sz="1100" dirty="0">
                <a:solidFill>
                  <a:srgbClr val="002060"/>
                </a:solidFill>
                <a:latin typeface="Bebas Neue Pro"/>
                <a:ea typeface="+mn-ea"/>
              </a:rPr>
              <a:t>Starting at 1</a:t>
            </a:r>
            <a:r>
              <a:rPr lang="es-ES" altLang="en-US" sz="1100" dirty="0">
                <a:solidFill>
                  <a:srgbClr val="002060"/>
                </a:solidFill>
                <a:latin typeface="Bebas Neue Pro"/>
                <a:ea typeface="+mn-ea"/>
              </a:rPr>
              <a:t>4H</a:t>
            </a:r>
            <a:endParaRPr lang="en-US" sz="1100" dirty="0">
              <a:solidFill>
                <a:srgbClr val="002060"/>
              </a:solidFill>
              <a:latin typeface="Bebas Neue Pro"/>
              <a:ea typeface="+mn-ea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Bebas Neue Light" panose="00000500000000000000" pitchFamily="2" charset="0"/>
              <a:ea typeface="+mn-ea"/>
              <a:cs typeface="+mn-cs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Bebas Neue Light" panose="00000500000000000000" pitchFamily="2" charset="0"/>
              <a:ea typeface="+mn-ea"/>
              <a:cs typeface="+mn-cs"/>
            </a:endParaRPr>
          </a:p>
          <a:p>
            <a:pPr algn="l">
              <a:buClrTx/>
              <a:buSzTx/>
              <a:buFontTx/>
            </a:pP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PRIZE MONEY: 1</a:t>
            </a:r>
            <a:r>
              <a:rPr lang="es-ES" alt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35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.000€ </a:t>
            </a:r>
            <a:endParaRPr lang="en-US" sz="12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Player Entry Fee: 40€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en-US" sz="1100" dirty="0">
              <a:solidFill>
                <a:srgbClr val="002060"/>
              </a:solidFill>
              <a:latin typeface="Bebas Neue Light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909568" y="3276229"/>
            <a:ext cx="3535239" cy="5606513"/>
          </a:xfrm>
          <a:prstGeom prst="rect">
            <a:avLst/>
          </a:prstGeom>
          <a:solidFill>
            <a:srgbClr val="2F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15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8338" y="1623496"/>
            <a:ext cx="6480174" cy="28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8335">
              <a:lnSpc>
                <a:spcPct val="90000"/>
              </a:lnSpc>
            </a:pPr>
            <a:r>
              <a:rPr lang="es-ES" altLang="en-US" sz="1400" b="1" dirty="0">
                <a:solidFill>
                  <a:srgbClr val="002060"/>
                </a:solidFill>
                <a:latin typeface="Bebas Neue Pro"/>
                <a:ea typeface="+mj-ea"/>
                <a:cs typeface="Arial Narrow" panose="020B0606020202030204" charset="0"/>
              </a:rPr>
              <a:t>REGISTRATION LINK: </a:t>
            </a:r>
            <a:r>
              <a:rPr lang="en-US" altLang="es-ES" sz="1100" dirty="0">
                <a:solidFill>
                  <a:srgbClr val="002060"/>
                </a:solidFill>
                <a:latin typeface="Bebas Neue Pro"/>
                <a:ea typeface="+mj-ea"/>
                <a:cs typeface="Arial Narrow" panose="020B0606020202030204" charset="0"/>
              </a:rPr>
              <a:t>https://www.padelfip.com/es/events/fip-platinum-lyon/?tab=Overview</a:t>
            </a:r>
            <a:endParaRPr lang="en-US" altLang="es-ES" sz="1100" dirty="0">
              <a:solidFill>
                <a:srgbClr val="002060"/>
              </a:solidFill>
              <a:latin typeface="Bebas Neue Pro"/>
              <a:ea typeface="+mj-ea"/>
              <a:cs typeface="Arial Narrow" panose="020B060602020203020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2955870" y="3606396"/>
            <a:ext cx="3488937" cy="4646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latin typeface="Bebas Neue Pro"/>
                <a:cs typeface="Arial Narrow" panose="020B0606020202030204" charset="0"/>
              </a:rPr>
              <a:t>TOURNAMENT CONTACTS</a:t>
            </a:r>
            <a:endParaRPr lang="es-ES" sz="2000" dirty="0">
              <a:solidFill>
                <a:srgbClr val="FFFF00"/>
              </a:solidFill>
              <a:latin typeface="Bebas Neue Pro"/>
              <a:cs typeface="Arial Narrow" panose="020B0606020202030204" charset="0"/>
            </a:endParaRPr>
          </a:p>
          <a:p>
            <a:endParaRPr lang="es-ES" sz="1200" b="1" dirty="0" err="1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Directores del Torneo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  <a:sym typeface="+mn-ea"/>
              </a:rPr>
              <a:t>LIONEL rOUX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  <a:sym typeface="+mn-ea"/>
            </a:endParaRPr>
          </a:p>
          <a:p>
            <a:r>
              <a:rPr lang="en-GB" sz="1200" dirty="0">
                <a:solidFill>
                  <a:schemeClr val="bg1"/>
                </a:solidFill>
                <a:latin typeface="Bebas Neue Pro"/>
              </a:rPr>
              <a:t>Tel. +3</a:t>
            </a:r>
            <a:r>
              <a:rPr lang="es-ES" altLang="en-GB" sz="1200" dirty="0">
                <a:solidFill>
                  <a:schemeClr val="bg1"/>
                </a:solidFill>
                <a:latin typeface="Bebas Neue Pro"/>
              </a:rPr>
              <a:t>3 616 260 901</a:t>
            </a:r>
            <a:endParaRPr lang="en-GB" sz="1200" dirty="0">
              <a:solidFill>
                <a:schemeClr val="bg1"/>
              </a:solidFill>
              <a:latin typeface="Bebas Neue Pro"/>
            </a:endParaRPr>
          </a:p>
          <a:p>
            <a:r>
              <a:rPr lang="en-GB" sz="1200" dirty="0">
                <a:solidFill>
                  <a:schemeClr val="bg1"/>
                </a:solidFill>
                <a:latin typeface="Bebas Neue Pro"/>
              </a:rPr>
              <a:t>Email: </a:t>
            </a:r>
            <a:r>
              <a:rPr lang="es-ES" altLang="en-GB" sz="1200" dirty="0">
                <a:solidFill>
                  <a:schemeClr val="bg1"/>
                </a:solidFill>
                <a:latin typeface="Bebas Neue Pro"/>
              </a:rPr>
              <a:t>L.ROUX@LYONPADEL.FR</a:t>
            </a:r>
            <a:endParaRPr lang="en-GB" sz="1200" dirty="0">
              <a:solidFill>
                <a:schemeClr val="bg1"/>
              </a:solidFill>
              <a:latin typeface="Bebas Neue Pro"/>
            </a:endParaRPr>
          </a:p>
          <a:p>
            <a:endParaRPr lang="en-GB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Tournament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Main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Referee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CYRIL AMAT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TEL +33 621 727 717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n-US" sz="1200" dirty="0">
                <a:solidFill>
                  <a:schemeClr val="bg1"/>
                </a:solidFill>
                <a:latin typeface="Bebas Neue Pro"/>
              </a:rPr>
              <a:t>Email: </a:t>
            </a:r>
            <a:r>
              <a:rPr lang="es-ES" altLang="en-US" sz="1200" dirty="0">
                <a:solidFill>
                  <a:schemeClr val="bg1"/>
                </a:solidFill>
                <a:latin typeface="Bebas Neue Pro"/>
              </a:rPr>
              <a:t>CYRIL.AMAT@OUTLOOK.COM</a:t>
            </a:r>
            <a:endParaRPr lang="en-US" sz="1200" dirty="0">
              <a:solidFill>
                <a:schemeClr val="bg1"/>
              </a:solidFill>
              <a:latin typeface="Bebas Neue Pro"/>
            </a:endParaRPr>
          </a:p>
          <a:p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Director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Cupra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FIP Tour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JOSÉ MARÍA Íñigo 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Email: </a:t>
            </a:r>
            <a:r>
              <a:rPr lang="es-ES" sz="1200" dirty="0">
                <a:solidFill>
                  <a:schemeClr val="bg1"/>
                </a:solidFill>
                <a:latin typeface="Bebas Neue Pro"/>
              </a:rPr>
              <a:t>josemaria.inigo@padelfip.com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FIP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Sports</a:t>
            </a:r>
            <a:r>
              <a:rPr lang="es-ES" sz="12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Department</a:t>
            </a:r>
            <a:endParaRPr lang="es-ES" sz="1200" b="1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Pedro Romero  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r>
              <a:rPr lang="es-ES" sz="1200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Email: pedro.romero@padelfip.com </a:t>
            </a:r>
            <a:endParaRPr lang="es-ES" sz="12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  <a:p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b="1" dirty="0">
                <a:solidFill>
                  <a:schemeClr val="bg1"/>
                </a:solidFill>
                <a:latin typeface="Bebas Neue Pro"/>
              </a:rPr>
              <a:t>Local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</a:rPr>
              <a:t>Players</a:t>
            </a:r>
            <a:r>
              <a:rPr lang="es-ES" sz="1200" b="1" dirty="0">
                <a:solidFill>
                  <a:schemeClr val="bg1"/>
                </a:solidFill>
                <a:latin typeface="Bebas Neue Pro"/>
              </a:rPr>
              <a:t> </a:t>
            </a:r>
            <a:r>
              <a:rPr lang="es-ES" sz="1200" b="1" dirty="0" err="1">
                <a:solidFill>
                  <a:schemeClr val="bg1"/>
                </a:solidFill>
                <a:latin typeface="Bebas Neue Pro"/>
              </a:rPr>
              <a:t>Service</a:t>
            </a:r>
            <a:endParaRPr lang="es-ES" sz="1200" b="1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SOPHIE BOUCHET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Tel: +33 601 463  608 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bg1"/>
                </a:solidFill>
                <a:latin typeface="Bebas Neue Pro"/>
              </a:rPr>
              <a:t>EMAIL: S.BOUCHET@OPENDELYON.FR</a:t>
            </a:r>
            <a:endParaRPr lang="es-ES" sz="1200" dirty="0">
              <a:solidFill>
                <a:schemeClr val="bg1"/>
              </a:solidFill>
              <a:latin typeface="Bebas Neue Pro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-21655" y="2157981"/>
            <a:ext cx="2266299" cy="1051278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DRAW SIZE</a:t>
            </a:r>
            <a:endParaRPr lang="en-US" sz="15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endParaRPr lang="en-US" sz="105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r>
              <a:rPr lang="en-US" altLang="es-ES" sz="12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MAIN DRAW</a:t>
            </a:r>
            <a:endParaRPr lang="en-US" altLang="es-ES" sz="12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s-E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32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 PAIRS: 2</a:t>
            </a:r>
            <a:r>
              <a:rPr lang="es-E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6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 DA + 4Q + 2WC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1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QUALIFICATION</a:t>
            </a:r>
            <a:endParaRPr lang="en-US" altLang="es-ES" sz="11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1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32 PAIRS: 30 DA + 2 WC</a:t>
            </a:r>
            <a:endParaRPr lang="en-US" altLang="es-ES" sz="11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1968534" y="2157981"/>
            <a:ext cx="2266299" cy="1051278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n-US" sz="15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ENTRY DEADLINE</a:t>
            </a:r>
            <a:endParaRPr lang="en-US" sz="15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WEDNESDAY 0</a:t>
            </a:r>
            <a:r>
              <a:rPr lang="es-E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1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 / </a:t>
            </a:r>
            <a:r>
              <a:rPr lang="es-E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10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/ 2025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17h CET </a:t>
            </a:r>
            <a:endParaRPr lang="en-U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4163111" y="2107660"/>
            <a:ext cx="2266299" cy="1051278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n-US" sz="1500" b="1" dirty="0">
                <a:solidFill>
                  <a:srgbClr val="002060"/>
                </a:solidFill>
                <a:latin typeface="Bebas Neue Pro"/>
                <a:cs typeface="Arial Narrow" panose="020B0606020202030204" charset="0"/>
              </a:rPr>
              <a:t>VENUE</a:t>
            </a:r>
            <a:endParaRPr lang="es-ES" altLang="en-US" sz="1500" b="1" dirty="0">
              <a:solidFill>
                <a:srgbClr val="002060"/>
              </a:solidFill>
              <a:latin typeface="Bebas Neue Pro"/>
              <a:cs typeface="Arial Narrow" panose="020B0606020202030204" charset="0"/>
            </a:endParaRPr>
          </a:p>
          <a:p>
            <a:endParaRPr lang="en-US" altLang="es-ES" sz="12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s-ES" altLang="en-US" sz="1200" b="1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PALAIS DES SPORTS LYON / ALL IN ACADEMY</a:t>
            </a:r>
            <a:endParaRPr lang="en-US" altLang="es-ES" sz="1200" b="1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s-E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- 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75 ALL Pierre de Coubertin, 69007 Lyon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r>
              <a:rPr lang="es-E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- 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13 Rue Marceau, 69150 D</a:t>
            </a:r>
            <a:r>
              <a:rPr lang="en-US" altLang="en-U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é</a:t>
            </a:r>
            <a:r>
              <a:rPr lang="en-US" altLang="es-ES" sz="1200" dirty="0">
                <a:solidFill>
                  <a:srgbClr val="002060"/>
                </a:solidFill>
                <a:latin typeface="Bebas Neue Pro"/>
                <a:ea typeface="+mn-ea"/>
                <a:cs typeface="Arial Narrow" panose="020B0606020202030204" charset="0"/>
              </a:rPr>
              <a:t>cines-Charpieu</a:t>
            </a:r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  <a:p>
            <a:endParaRPr lang="en-US" altLang="es-ES" sz="1200" dirty="0">
              <a:solidFill>
                <a:srgbClr val="002060"/>
              </a:solidFill>
              <a:latin typeface="Bebas Neue Pro"/>
              <a:ea typeface="+mn-ea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229866" y="2689780"/>
            <a:ext cx="5910844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6480174" cy="1527858"/>
          </a:xfrm>
          <a:prstGeom prst="rect">
            <a:avLst/>
          </a:prstGeom>
          <a:solidFill>
            <a:srgbClr val="2F2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2"/>
            <a:ext cx="2932722" cy="1527856"/>
          </a:xfrm>
        </p:spPr>
        <p:txBody>
          <a:bodyPr anchor="ctr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PLAYERS</a:t>
            </a:r>
            <a:b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</a:br>
            <a:r>
              <a:rPr lang="en-US" sz="4400" b="1" dirty="0">
                <a:solidFill>
                  <a:schemeClr val="bg1"/>
                </a:solidFill>
                <a:latin typeface="Bebas Neue Pro"/>
                <a:cs typeface="Arial Narrow" panose="020B0606020202030204" charset="0"/>
              </a:rPr>
              <a:t>SERVICES</a:t>
            </a:r>
            <a:endParaRPr lang="en-US" sz="4400" dirty="0">
              <a:solidFill>
                <a:schemeClr val="bg1"/>
              </a:solidFill>
              <a:latin typeface="Bebas Neue Pro"/>
              <a:cs typeface="Arial Narrow" panose="020B0606020202030204" charset="0"/>
            </a:endParaRPr>
          </a:p>
        </p:txBody>
      </p:sp>
      <p:sp>
        <p:nvSpPr>
          <p:cNvPr id="32" name="Title 1"/>
          <p:cNvSpPr txBox="1"/>
          <p:nvPr/>
        </p:nvSpPr>
        <p:spPr>
          <a:xfrm>
            <a:off x="93228" y="3304781"/>
            <a:ext cx="3684874" cy="1155944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465"/>
              </a:lnSpc>
            </a:pPr>
            <a:endParaRPr lang="en-GB" sz="10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s-ES" alt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MALE MAIN </a:t>
            </a: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DRAW</a:t>
            </a:r>
            <a:r>
              <a:rPr lang="es-ES" alt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 </a:t>
            </a: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HOTEL	</a:t>
            </a:r>
            <a:endParaRPr lang="en-US" altLang="es-ES" sz="1100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altLang="es-ES" sz="1200" b="1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Hotel </a:t>
            </a:r>
            <a:r>
              <a:rPr lang="es-ES" altLang="en-US" sz="1200" b="1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IBIS GERLAND MUSÉE DES CONFLUENCES</a:t>
            </a:r>
            <a:endParaRPr lang="en-US" altLang="es-ES" sz="1200" b="1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altLang="es-ES" sz="11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Address: </a:t>
            </a:r>
            <a:r>
              <a:rPr lang="en-US" altLang="es-ES" sz="1100" dirty="0">
                <a:solidFill>
                  <a:schemeClr val="tx2"/>
                </a:solidFill>
                <a:latin typeface="Arial Narrow" panose="020B0606020202030204" charset="0"/>
              </a:rPr>
              <a:t>68 Avenue Leclerc, Les Berges du Rhône, 69007</a:t>
            </a:r>
            <a:endParaRPr lang="en-US" altLang="es-ES" sz="11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/>
            <a:r>
              <a:rPr lang="en-US" altLang="es-ES" sz="1100" dirty="0">
                <a:solidFill>
                  <a:schemeClr val="tx2"/>
                </a:solidFill>
                <a:latin typeface="Arial Narrow" panose="020B0606020202030204" charset="0"/>
              </a:rPr>
              <a:t>LYON, F</a:t>
            </a:r>
            <a:r>
              <a:rPr lang="es-ES" altLang="en-US" sz="1100" dirty="0">
                <a:solidFill>
                  <a:schemeClr val="tx2"/>
                </a:solidFill>
                <a:latin typeface="Arial Narrow" panose="020B0606020202030204" charset="0"/>
              </a:rPr>
              <a:t>RANCE</a:t>
            </a:r>
            <a:r>
              <a:rPr lang="en-US" altLang="es-ES" sz="1100" dirty="0">
                <a:solidFill>
                  <a:schemeClr val="tx2"/>
                </a:solidFill>
                <a:latin typeface="Arial Narrow" panose="020B0606020202030204" charset="0"/>
              </a:rPr>
              <a:t> </a:t>
            </a:r>
            <a:endParaRPr lang="es-ES" sz="11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/>
            <a:r>
              <a:rPr lang="es-ES" sz="1100" dirty="0">
                <a:solidFill>
                  <a:schemeClr val="tx2"/>
                </a:solidFill>
                <a:latin typeface="Arial Narrow" panose="020B0606020202030204" charset="0"/>
              </a:rPr>
              <a:t>Booking</a:t>
            </a:r>
            <a:r>
              <a:rPr lang="en-US" altLang="es-ES" sz="1100" dirty="0">
                <a:latin typeface="Arial Narrow" panose="020B0606020202030204" charset="0"/>
                <a:cs typeface="Arial Narrow" panose="020B0606020202030204" charset="0"/>
              </a:rPr>
              <a:t>:</a:t>
            </a:r>
            <a:r>
              <a:rPr lang="es-ES" altLang="en-US" sz="1100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es-ES" altLang="en-US" sz="1100" dirty="0">
                <a:latin typeface="Arial Narrow" panose="020B0606020202030204" charset="0"/>
                <a:cs typeface="Arial Narrow" panose="020B0606020202030204" charset="0"/>
                <a:hlinkClick r:id="rId1" action="ppaction://hlinkfile"/>
              </a:rPr>
              <a:t>CLICK HERE</a:t>
            </a:r>
            <a:r>
              <a:rPr lang="en-US" sz="1000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61926" y="1557350"/>
            <a:ext cx="3531880" cy="1051560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alt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FEMALE MAIN DRAW </a:t>
            </a: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HOTEL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</a:endParaRPr>
          </a:p>
          <a:p>
            <a:pPr algn="l"/>
            <a:r>
              <a:rPr lang="en-US" altLang="es-ES" sz="1200" b="1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Hotel </a:t>
            </a:r>
            <a:r>
              <a:rPr lang="es-ES" altLang="en-US" sz="1200" b="1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IBIS LYON GERLAND RUE MERIEUX</a:t>
            </a:r>
            <a:endParaRPr lang="en-US" altLang="es-ES" sz="1200" b="1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altLang="es-E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Address</a:t>
            </a:r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: </a:t>
            </a:r>
            <a:r>
              <a:rPr lang="en-US" altLang="es-ES" sz="1200" dirty="0">
                <a:solidFill>
                  <a:schemeClr val="tx2"/>
                </a:solidFill>
                <a:latin typeface="Arial Narrow" panose="020B0606020202030204" charset="0"/>
                <a:ea typeface="+mn-ea"/>
              </a:rPr>
              <a:t>246 rue Marcel Merieux 69007</a:t>
            </a:r>
            <a:endParaRPr lang="en-US" altLang="es-ES" sz="1200" dirty="0">
              <a:solidFill>
                <a:schemeClr val="tx2"/>
              </a:solidFill>
              <a:latin typeface="Arial Narrow" panose="020B0606020202030204" charset="0"/>
              <a:ea typeface="+mn-ea"/>
            </a:endParaRPr>
          </a:p>
          <a:p>
            <a:pPr algn="l"/>
            <a:r>
              <a:rPr lang="en-US" altLang="es-ES" sz="1200" dirty="0">
                <a:solidFill>
                  <a:schemeClr val="tx2"/>
                </a:solidFill>
                <a:latin typeface="Arial Narrow" panose="020B0606020202030204" charset="0"/>
                <a:ea typeface="+mn-ea"/>
              </a:rPr>
              <a:t>LYON</a:t>
            </a:r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</a:rPr>
              <a:t>,</a:t>
            </a:r>
            <a:r>
              <a:rPr lang="en-US" altLang="es-ES" sz="1200" dirty="0">
                <a:solidFill>
                  <a:schemeClr val="tx2"/>
                </a:solidFill>
                <a:latin typeface="Arial Narrow" panose="020B0606020202030204" charset="0"/>
                <a:ea typeface="+mn-ea"/>
              </a:rPr>
              <a:t> FRANCE</a:t>
            </a:r>
            <a:r>
              <a:rPr lang="en-GB" sz="1200" dirty="0">
                <a:solidFill>
                  <a:schemeClr val="tx2"/>
                </a:solidFill>
                <a:latin typeface="Arial Narrow" panose="020B0606020202030204" charset="0"/>
                <a:ea typeface="+mn-ea"/>
              </a:rPr>
              <a:t> </a:t>
            </a:r>
            <a:endParaRPr lang="en-GB" sz="1200" dirty="0">
              <a:solidFill>
                <a:schemeClr val="tx2"/>
              </a:solidFill>
              <a:latin typeface="Arial Narrow" panose="020B0606020202030204" charset="0"/>
              <a:ea typeface="+mn-ea"/>
            </a:endParaRPr>
          </a:p>
          <a:p>
            <a:pPr algn="l"/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B</a:t>
            </a:r>
            <a:r>
              <a:rPr lang="en-US" altLang="es-E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ooking:</a:t>
            </a:r>
            <a:r>
              <a:rPr lang="es-ES" altLang="es-E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  <a:hlinkClick r:id="rId2" action="ppaction://hlinkfile"/>
              </a:rPr>
              <a:t>CLICK HERE</a:t>
            </a:r>
            <a:endParaRPr lang="es-ES" altLang="es-E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3868552" y="1486097"/>
            <a:ext cx="2553104" cy="1197611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2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</a:t>
            </a:r>
            <a:endParaRPr lang="es-ES" altLang="en-US" sz="12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* </a:t>
            </a:r>
            <a:r>
              <a:rPr lang="es-ES" altLang="en-US" sz="1200" dirty="0" err="1">
                <a:solidFill>
                  <a:srgbClr val="002060"/>
                </a:solidFill>
                <a:latin typeface="Arial Narrow" panose="020B0606020202030204" charset="0"/>
              </a:rPr>
              <a:t>Special</a:t>
            </a:r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</a:rPr>
              <a:t> r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</a:rPr>
              <a:t>ates</a:t>
            </a:r>
            <a:r>
              <a:rPr lang="es-ES" altLang="en-US" sz="1200" dirty="0">
                <a:solidFill>
                  <a:srgbClr val="002060"/>
                </a:solidFill>
                <a:latin typeface="Arial Narrow" panose="020B0606020202030204" charset="0"/>
              </a:rPr>
              <a:t> for qualifying players: TBC</a:t>
            </a:r>
            <a:endParaRPr lang="es-ES" altLang="en-US" sz="1200" b="1" dirty="0">
              <a:solidFill>
                <a:srgbClr val="002060"/>
              </a:solidFill>
              <a:latin typeface="Arial Narrow" panose="020B060602020203020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3310415" y="849670"/>
            <a:ext cx="2932722" cy="7285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48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 charset="0"/>
                <a:cs typeface="Arial Narrow" panose="020B0606020202030204" charset="0"/>
              </a:rPr>
              <a:t>ACCOMODATION</a:t>
            </a:r>
            <a:endParaRPr lang="en-US" sz="2400" dirty="0">
              <a:solidFill>
                <a:srgbClr val="FFFF0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119690" y="6370584"/>
            <a:ext cx="6240794" cy="848562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endParaRPr lang="en-US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ACCREDITATION / TICKETS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</a:rPr>
              <a:t>The number of Player Team members eligible to receive tournament accreditation is strictly limited to one (1) per player (excluding players). Accreditation must be requested in advance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</a:rPr>
              <a:t>.</a:t>
            </a:r>
            <a:r>
              <a:rPr lang="en-US" sz="1200" b="1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21" name="Rectangle 3"/>
          <p:cNvSpPr/>
          <p:nvPr/>
        </p:nvSpPr>
        <p:spPr>
          <a:xfrm>
            <a:off x="1764665" y="7600315"/>
            <a:ext cx="4715510" cy="13855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1952870" y="7644374"/>
            <a:ext cx="4468786" cy="1213233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SzTx/>
              <a:buFontTx/>
            </a:pP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PLAYER’S OFFICE</a:t>
            </a:r>
            <a:endParaRPr lang="en-US" sz="10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200" b="1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>
              <a:buClrTx/>
              <a:buSzTx/>
              <a:buFontTx/>
            </a:pP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PLAYER’S </a:t>
            </a:r>
            <a:r>
              <a:rPr lang="es-ES" alt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DESK AND TRANSPORTATION &amp; 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PRACTICE COURTS</a:t>
            </a:r>
            <a:endParaRPr lang="en-US" sz="12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buClrTx/>
              <a:buSzTx/>
              <a:buFontTx/>
            </a:pPr>
            <a:endParaRPr lang="en-US" altLang="es-ES" sz="1400" b="1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r>
              <a:rPr lang="es-ES" sz="1200" b="1" dirty="0">
                <a:solidFill>
                  <a:schemeClr val="tx2"/>
                </a:solidFill>
                <a:latin typeface="Bebas Neue Pro"/>
              </a:rPr>
              <a:t>SOPHIE BOUCHET</a:t>
            </a:r>
            <a:endParaRPr lang="es-ES" sz="1200" b="1" dirty="0">
              <a:solidFill>
                <a:schemeClr val="tx2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tx2"/>
                </a:solidFill>
                <a:latin typeface="Bebas Neue Pro"/>
              </a:rPr>
              <a:t>Email: s.bouchet@opendelyon.fr</a:t>
            </a:r>
            <a:endParaRPr lang="es-ES" sz="1200" dirty="0">
              <a:solidFill>
                <a:schemeClr val="tx2"/>
              </a:solidFill>
              <a:latin typeface="Bebas Neue Pro"/>
            </a:endParaRPr>
          </a:p>
          <a:p>
            <a:r>
              <a:rPr lang="es-ES" sz="1200" dirty="0">
                <a:solidFill>
                  <a:schemeClr val="tx2"/>
                </a:solidFill>
                <a:latin typeface="Bebas Neue Pro"/>
              </a:rPr>
              <a:t>Tel: +33 601463608</a:t>
            </a:r>
            <a:endParaRPr lang="es-ES" sz="1200" dirty="0">
              <a:solidFill>
                <a:schemeClr val="tx2"/>
              </a:solidFill>
              <a:latin typeface="Bebas Neue Pro"/>
            </a:endParaRPr>
          </a:p>
          <a:p>
            <a:pPr algn="l">
              <a:buClrTx/>
              <a:buSzTx/>
              <a:buFontTx/>
            </a:pPr>
            <a:endParaRPr lang="en-US" altLang="es-ES" sz="1200" b="1" dirty="0">
              <a:solidFill>
                <a:srgbClr val="EE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s-ES" altLang="en-US" sz="1200" b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               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	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23" name="Rectangle 3"/>
          <p:cNvSpPr/>
          <p:nvPr/>
        </p:nvSpPr>
        <p:spPr>
          <a:xfrm>
            <a:off x="124" y="4498987"/>
            <a:ext cx="6506596" cy="3928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highlight>
                <a:srgbClr val="000080"/>
              </a:highlight>
            </a:endParaRPr>
          </a:p>
        </p:txBody>
      </p:sp>
      <p:sp>
        <p:nvSpPr>
          <p:cNvPr id="24" name="Title 1"/>
          <p:cNvSpPr txBox="1"/>
          <p:nvPr/>
        </p:nvSpPr>
        <p:spPr>
          <a:xfrm>
            <a:off x="3310415" y="4543046"/>
            <a:ext cx="2932722" cy="3928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48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 charset="0"/>
                <a:cs typeface="Arial Narrow" panose="020B0606020202030204" charset="0"/>
              </a:rPr>
              <a:t>TRANSPORTATION</a:t>
            </a:r>
            <a:endParaRPr lang="en-US" sz="2400" dirty="0">
              <a:solidFill>
                <a:srgbClr val="FFFF0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26" name="Title 1"/>
          <p:cNvSpPr txBox="1"/>
          <p:nvPr/>
        </p:nvSpPr>
        <p:spPr>
          <a:xfrm>
            <a:off x="132669" y="4949667"/>
            <a:ext cx="6175982" cy="1457534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465"/>
              </a:lnSpc>
            </a:pP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Player Transportation Service begins on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Tuesday 14/09/2025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and operates every day from 1h before the first daily match to 1h after the last match, until 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Monday 20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/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10/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/2025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at 10h am.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 Services will be provided to:  Airport / Train Station – Hotel / Hotel – Airport / Train Station and Hotel – Venue / Venue – Hotel (for all main draw players). Reservation to and from airport  or train station to be notified at least 2 days in advance (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Fred Chavassus, </a:t>
            </a:r>
            <a:r>
              <a:rPr lang="es-ES" altLang="en-US" sz="1000" dirty="0">
                <a:solidFill>
                  <a:schemeClr val="tx2"/>
                </a:solidFill>
                <a:latin typeface="Arial Narrow" panose="020B0606020202030204" charset="0"/>
              </a:rPr>
              <a:t>fred.chevassus@sfr.fr, +33 743664 099</a:t>
            </a:r>
            <a:r>
              <a:rPr lang="en-US" sz="1000" dirty="0">
                <a:solidFill>
                  <a:schemeClr val="tx2"/>
                </a:solidFill>
                <a:latin typeface="Arial Narrow" panose="020B0606020202030204" charset="0"/>
              </a:rPr>
              <a:t>) with the following information:</a:t>
            </a:r>
            <a:endParaRPr lang="en-US" sz="10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/>
            <a:r>
              <a:rPr 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SURNAME / NAME	                                 PAX NUMBER</a:t>
            </a:r>
            <a:endParaRPr lang="en-U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DEPARTURE PLACE	</a:t>
            </a:r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   </a:t>
            </a:r>
            <a:r>
              <a:rPr 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ARRIVAL PLACE</a:t>
            </a:r>
            <a:endParaRPr lang="en-U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r>
              <a:rPr lang="en-US" sz="1200" dirty="0">
                <a:solidFill>
                  <a:schemeClr val="tx2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       FLIGHT / TRAIN NUMBER                         PICK-UP TIME</a:t>
            </a:r>
            <a:r>
              <a:rPr lang="en-US" sz="1200" b="1" dirty="0">
                <a:solidFill>
                  <a:srgbClr val="FF000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endParaRPr lang="en-US" sz="1200" b="1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1200" b="1" dirty="0">
              <a:solidFill>
                <a:srgbClr val="FF000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s-E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1200" dirty="0">
              <a:solidFill>
                <a:schemeClr val="tx2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171593" y="7784649"/>
            <a:ext cx="1498969" cy="932682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MEDICAL TEAM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995"/>
              </a:lnSpc>
            </a:pPr>
            <a:endParaRPr lang="en-GB" sz="101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995"/>
              </a:lnSpc>
            </a:pPr>
            <a:r>
              <a:rPr lang="en-GB" sz="1000" dirty="0">
                <a:solidFill>
                  <a:schemeClr val="tx2"/>
                </a:solidFill>
                <a:latin typeface="Arial Narrow" panose="020B0606020202030204" charset="0"/>
              </a:rPr>
              <a:t>FROM 1 HOUR BEFORE THE FIRST MATCH UNTIL 1 HOUR AFTER LAST MATCH OF THE DAY</a:t>
            </a:r>
            <a:endParaRPr lang="en-GB" sz="1000" dirty="0">
              <a:solidFill>
                <a:schemeClr val="tx2"/>
              </a:solidFill>
              <a:latin typeface="Arial Narrow" panose="020B0606020202030204" charset="0"/>
            </a:endParaRPr>
          </a:p>
          <a:p>
            <a:pPr algn="l">
              <a:lnSpc>
                <a:spcPts val="995"/>
              </a:lnSpc>
            </a:pPr>
            <a:endParaRPr lang="en-GB" sz="900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4077173" y="3474334"/>
            <a:ext cx="2362604" cy="940741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b="1" dirty="0">
                <a:solidFill>
                  <a:srgbClr val="002060"/>
                </a:solidFill>
                <a:latin typeface="Arial Narrow" panose="020B0606020202030204" charset="0"/>
              </a:rPr>
              <a:t>MEALS </a:t>
            </a:r>
            <a:endParaRPr lang="en-US" sz="1500" b="1" dirty="0">
              <a:solidFill>
                <a:srgbClr val="002060"/>
              </a:solidFill>
              <a:latin typeface="Arial Narrow" panose="020B0606020202030204" charset="0"/>
            </a:endParaRPr>
          </a:p>
          <a:p>
            <a:pPr algn="l"/>
            <a:r>
              <a:rPr lang="en-US" sz="1100" i="1" dirty="0">
                <a:solidFill>
                  <a:schemeClr val="tx2"/>
                </a:solidFill>
                <a:latin typeface="Arial Narrow" panose="020B0606020202030204" charset="0"/>
              </a:rPr>
              <a:t>I</a:t>
            </a:r>
            <a:r>
              <a:rPr lang="en-US" sz="1100" i="1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</a:rPr>
              <a:t>ncluded for main draw players</a:t>
            </a:r>
            <a:endParaRPr lang="en-US" sz="1100" i="1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s-ES" altLang="en-US" sz="12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Breakfast</a:t>
            </a:r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: At </a:t>
            </a:r>
            <a:r>
              <a:rPr lang="es-ES" altLang="en-US" sz="12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the</a:t>
            </a:r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hotel</a:t>
            </a:r>
            <a:endParaRPr lang="es-ES" altLang="en-US" sz="12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Lunch: At </a:t>
            </a:r>
            <a:r>
              <a:rPr lang="es-ES" altLang="en-US" sz="12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the</a:t>
            </a:r>
            <a:r>
              <a:rPr lang="es-ES" altLang="en-US" sz="12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es-ES" altLang="en-US" sz="12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venue</a:t>
            </a:r>
            <a:endParaRPr lang="es-ES" altLang="en-US" sz="12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r>
              <a:rPr lang="es-ES" altLang="es-ES" sz="12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Dinner</a:t>
            </a:r>
            <a:r>
              <a:rPr lang="es-ES" altLang="es-ES" sz="1200" dirty="0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: At </a:t>
            </a:r>
            <a:r>
              <a:rPr lang="es-ES" altLang="es-ES" sz="1200" dirty="0" err="1">
                <a:solidFill>
                  <a:schemeClr val="tx2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the venue</a:t>
            </a:r>
            <a:endParaRPr lang="en-US" altLang="es-ES" sz="1200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l"/>
            <a:endParaRPr lang="en-US" sz="1200" b="1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93228" y="2837392"/>
            <a:ext cx="6246725" cy="457672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65"/>
              </a:lnSpc>
            </a:pPr>
            <a:r>
              <a:rPr 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Hospitality is offered to all players in Main Draw. Starting </a:t>
            </a:r>
            <a:r>
              <a:rPr lang="es-ES" alt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Tuesday 14th </a:t>
            </a:r>
            <a:r>
              <a:rPr lang="es-ES" altLang="en-GB" sz="1000" i="1" dirty="0" err="1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October </a:t>
            </a:r>
            <a:r>
              <a:rPr lang="en-GB" sz="100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until day of elimination included.</a:t>
            </a:r>
            <a:endParaRPr lang="en-GB" sz="1000" i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r>
              <a:rPr lang="en-GB" sz="1000" i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</a:t>
            </a:r>
            <a:r>
              <a:rPr lang="es-ES" sz="1000" i="1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Person in charge for hotels: Sophie Bouchet (s.bouchet@opendelyon.fr / +33 601 463 608)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84217"/>
            <a:ext cx="6480174" cy="191974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solidFill>
                <a:srgbClr val="002060"/>
              </a:solidFill>
              <a:highlight>
                <a:srgbClr val="000080"/>
              </a:highlight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-12773" y="4540939"/>
            <a:ext cx="6480174" cy="182316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solidFill>
                <a:srgbClr val="002060"/>
              </a:solidFill>
              <a:highlight>
                <a:srgbClr val="000080"/>
              </a:highlight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1" y="0"/>
            <a:ext cx="6480174" cy="655269"/>
          </a:xfrm>
          <a:prstGeom prst="rect">
            <a:avLst/>
          </a:prstGeom>
          <a:solidFill>
            <a:srgbClr val="2F2F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5" dirty="0">
              <a:solidFill>
                <a:srgbClr val="002060"/>
              </a:solidFill>
              <a:highlight>
                <a:srgbClr val="000080"/>
              </a:highlight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4876259" y="318389"/>
            <a:ext cx="1545403" cy="1732175"/>
          </a:xfrm>
          <a:prstGeom prst="rect">
            <a:avLst/>
          </a:prstGeom>
        </p:spPr>
        <p:txBody>
          <a:bodyPr vert="horz" lIns="76967" tIns="38484" rIns="76967" bIns="38484" rtlCol="0" anchor="b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060"/>
              </a:lnSpc>
            </a:pPr>
            <a:endParaRPr lang="en-US" sz="88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060"/>
              </a:lnSpc>
            </a:pPr>
            <a:endParaRPr lang="en-US" sz="88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itle 1"/>
          <p:cNvSpPr txBox="1"/>
          <p:nvPr/>
        </p:nvSpPr>
        <p:spPr>
          <a:xfrm>
            <a:off x="19479" y="4578350"/>
            <a:ext cx="6406515" cy="1805867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465"/>
              </a:lnSpc>
            </a:pPr>
            <a:r>
              <a:rPr lang="en-GB" sz="15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TOURNAMENT CONDITIONS</a:t>
            </a:r>
            <a:endParaRPr lang="en-GB" sz="15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>
              <a:lnSpc>
                <a:spcPts val="1465"/>
              </a:lnSpc>
            </a:pPr>
            <a:endParaRPr lang="en-GB" sz="675" b="1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CLUB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´S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			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CONDITIONS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                                  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OFFICIAL BALL </a:t>
            </a:r>
            <a:br>
              <a:rPr lang="en-US" sz="118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</a:b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PALAIS DES SPORTS / ALL IN ACADEMY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INDOOR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		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     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BULLPADEL NEXT PR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O</a:t>
            </a:r>
            <a:endParaRPr lang="en-US" sz="110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endParaRPr lang="en-US" sz="118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SCORE SYSTEM		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BALL CHANGES 	</a:t>
            </a:r>
            <a:r>
              <a:rPr lang="es-ES" alt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                      </a:t>
            </a:r>
            <a:r>
              <a:rPr lang="en-US" sz="118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STREAMING	</a:t>
            </a:r>
            <a:endParaRPr lang="en-US" sz="1180" b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l"/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BEST OF 3 SETS (Advantage)	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</a:t>
            </a: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9-11 GAMES – ALL MATCHES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                  </a:t>
            </a:r>
            <a:r>
              <a:rPr lang="en-US" sz="110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ALL MD </a:t>
            </a:r>
            <a:r>
              <a:rPr lang="es-ES" alt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  <a:sym typeface="+mn-ea"/>
              </a:rPr>
              <a:t>MATCHES</a:t>
            </a:r>
            <a:b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</a:br>
            <a:r>
              <a:rPr lang="en-US" sz="1100" dirty="0">
                <a:solidFill>
                  <a:srgbClr val="002060"/>
                </a:solidFill>
                <a:latin typeface="Arial Narrow" panose="020B0606020202030204" charset="0"/>
                <a:ea typeface="+mn-ea"/>
                <a:cs typeface="Arial Narrow" panose="020B0606020202030204" charset="0"/>
              </a:rPr>
              <a:t>TIE BREAK IN ALL OF THEM</a:t>
            </a:r>
            <a:endParaRPr lang="en-US" sz="1100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GB" sz="1000" i="1" dirty="0">
              <a:solidFill>
                <a:srgbClr val="002060"/>
              </a:solidFill>
              <a:latin typeface="Arial Narrow" panose="020B0606020202030204" charset="0"/>
              <a:ea typeface="+mn-ea"/>
              <a:cs typeface="Arial Narrow" panose="020B0606020202030204" charset="0"/>
            </a:endParaRPr>
          </a:p>
          <a:p>
            <a:pPr algn="l"/>
            <a:endParaRPr lang="en-US" sz="885" b="1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34" name="Title 1"/>
          <p:cNvSpPr txBox="1"/>
          <p:nvPr/>
        </p:nvSpPr>
        <p:spPr>
          <a:xfrm>
            <a:off x="2624098" y="1015341"/>
            <a:ext cx="1995622" cy="2027494"/>
          </a:xfrm>
          <a:prstGeom prst="rect">
            <a:avLst/>
          </a:prstGeom>
        </p:spPr>
        <p:txBody>
          <a:bodyPr vert="horz" lIns="76967" tIns="38484" rIns="76967" bIns="38484" rtlCol="0" anchor="b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b="1" dirty="0">
              <a:solidFill>
                <a:srgbClr val="B490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88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br>
              <a:rPr lang="en-US" sz="885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88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itle 1"/>
          <p:cNvSpPr txBox="1"/>
          <p:nvPr/>
        </p:nvSpPr>
        <p:spPr>
          <a:xfrm>
            <a:off x="73731" y="116808"/>
            <a:ext cx="4169311" cy="403161"/>
          </a:xfrm>
          <a:prstGeom prst="rect">
            <a:avLst/>
          </a:prstGeom>
        </p:spPr>
        <p:txBody>
          <a:bodyPr vert="horz" lIns="76967" tIns="38484" rIns="76967" bIns="38484" rtlCol="0" anchor="b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48335"/>
            <a:r>
              <a:rPr lang="en-GB" sz="2400" b="1" dirty="0">
                <a:solidFill>
                  <a:srgbClr val="FFFF00"/>
                </a:solidFill>
                <a:latin typeface="Bebas Neue Pro"/>
                <a:cs typeface="Arial Narrow" panose="020B0606020202030204" charset="0"/>
              </a:rPr>
              <a:t>POINTS AND PRIZE MONEY</a:t>
            </a:r>
            <a:endParaRPr lang="en-US" sz="2400" b="1" dirty="0">
              <a:solidFill>
                <a:srgbClr val="FFFF00"/>
              </a:solidFill>
              <a:latin typeface="Bebas Neue Pro"/>
              <a:cs typeface="Arial Narrow" panose="020B0606020202030204" charset="0"/>
            </a:endParaRPr>
          </a:p>
        </p:txBody>
      </p:sp>
      <p:sp>
        <p:nvSpPr>
          <p:cNvPr id="95" name="Title 1"/>
          <p:cNvSpPr txBox="1"/>
          <p:nvPr/>
        </p:nvSpPr>
        <p:spPr>
          <a:xfrm>
            <a:off x="312849" y="6655981"/>
            <a:ext cx="5946184" cy="1417676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65"/>
              </a:lnSpc>
            </a:pPr>
            <a:endParaRPr lang="en-US" sz="1500" b="1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>
              <a:lnSpc>
                <a:spcPts val="1465"/>
              </a:lnSpc>
            </a:pPr>
            <a:r>
              <a:rPr lang="en-US" sz="1500" b="1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PLAYERS PLAYING OUTFIT</a:t>
            </a:r>
            <a:endParaRPr lang="en-US" sz="1500" b="1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sz="1010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Players of the same team must wear the same colours and refrain from wearing logos from other tours. </a:t>
            </a:r>
            <a:endParaRPr lang="en-U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sz="1010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In the event that both teams on the same match choose to wear the same colour, the higher-ranking team will have the preference, and the lower ranking team shall change to another </a:t>
            </a:r>
            <a:r>
              <a:rPr lang="en-US" sz="1010" dirty="0" err="1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colour</a:t>
            </a:r>
            <a:r>
              <a:rPr lang="en-US" sz="1010" dirty="0">
                <a:solidFill>
                  <a:schemeClr val="bg1"/>
                </a:solidFill>
                <a:latin typeface="Arial Narrow" panose="020B0606020202030204" charset="0"/>
                <a:cs typeface="Arial Narrow" panose="020B0606020202030204" charset="0"/>
              </a:rPr>
              <a:t>.</a:t>
            </a:r>
            <a:endParaRPr lang="es-ES" sz="1010" dirty="0">
              <a:solidFill>
                <a:schemeClr val="bg1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graphicFrame>
        <p:nvGraphicFramePr>
          <p:cNvPr id="11" name="Tabla 11"/>
          <p:cNvGraphicFramePr>
            <a:graphicFrameLocks noGrp="1"/>
          </p:cNvGraphicFramePr>
          <p:nvPr/>
        </p:nvGraphicFramePr>
        <p:xfrm>
          <a:off x="1112569" y="807230"/>
          <a:ext cx="4255036" cy="3539698"/>
        </p:xfrm>
        <a:graphic>
          <a:graphicData uri="http://schemas.openxmlformats.org/drawingml/2006/table">
            <a:tbl>
              <a:tblPr firstRow="1">
                <a:tableStyleId>{22838BEF-8BB2-4498-84A7-C5851F593DF1}</a:tableStyleId>
              </a:tblPr>
              <a:tblGrid>
                <a:gridCol w="1063759"/>
                <a:gridCol w="1063759"/>
                <a:gridCol w="1063759"/>
                <a:gridCol w="1063759"/>
              </a:tblGrid>
              <a:tr h="4361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ROUND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POINTS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PRIZE MONEY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PER ROUND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PRIZE MONEY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PER PLAYER</a:t>
                      </a:r>
                      <a:endParaRPr lang="en-US" sz="12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WINNER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13.500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6.750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FINALIST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180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7.425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3.713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SEMIFINALS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9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0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8.100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2.025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1/4 FINALS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50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10.800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1.350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1/8 FINALS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12.825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801,56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FIRST ROUND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14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12.825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400,78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QUALY BONUS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3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LAST QUALY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9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2.025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253,13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Q2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5</a:t>
                      </a:r>
                      <a:endParaRPr lang="es-ES" alt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969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Q1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-</a:t>
                      </a:r>
                      <a:endParaRPr lang="en-US" sz="1000" dirty="0">
                        <a:solidFill>
                          <a:srgbClr val="002060"/>
                        </a:solidFill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marL="76967" marR="76967" marT="38484" marB="38484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5" name="Title 1"/>
          <p:cNvSpPr txBox="1"/>
          <p:nvPr/>
        </p:nvSpPr>
        <p:spPr>
          <a:xfrm>
            <a:off x="581247" y="8473073"/>
            <a:ext cx="5131981" cy="362071"/>
          </a:xfrm>
          <a:prstGeom prst="rect">
            <a:avLst/>
          </a:prstGeom>
        </p:spPr>
        <p:txBody>
          <a:bodyPr vert="horz" lIns="76967" tIns="38484" rIns="76967" bIns="38484" rtlCol="0" anchor="t">
            <a:noAutofit/>
          </a:bodyPr>
          <a:lstStyle>
            <a:lvl1pPr algn="ctr" defTabSz="7556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10" i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</a:rPr>
              <a:t>FIP is the legitimate body who makes decisions on any arbitration of a rule or situation not listed or covered by the International Padel Federation rulebook. The decision made is final and without appeal.</a:t>
            </a:r>
            <a:endParaRPr lang="es-ES" sz="1010" i="1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4347</Words>
  <Application>WPS Presentation</Application>
  <PresentationFormat>Personalizado</PresentationFormat>
  <Paragraphs>258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SimSun</vt:lpstr>
      <vt:lpstr>Wingdings</vt:lpstr>
      <vt:lpstr>Bebas Neue Pro</vt:lpstr>
      <vt:lpstr>Bebas Neue</vt:lpstr>
      <vt:lpstr>Arial Narrow</vt:lpstr>
      <vt:lpstr>Bebas Neue Light</vt:lpstr>
      <vt:lpstr>Microsoft YaHei</vt:lpstr>
      <vt:lpstr>Arial Unicode MS</vt:lpstr>
      <vt:lpstr>Calibri Light</vt:lpstr>
      <vt:lpstr>Calibri</vt:lpstr>
      <vt:lpstr>Tema de Office</vt:lpstr>
      <vt:lpstr>PowerPoint 演示文稿</vt:lpstr>
      <vt:lpstr>TOURNAMENT INFORMATION</vt:lpstr>
      <vt:lpstr>PLAYERS SERVICES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Priya Patel</dc:creator>
  <cp:lastModifiedBy>Javier Lucia Sanchez de la Nie</cp:lastModifiedBy>
  <cp:revision>107</cp:revision>
  <dcterms:created xsi:type="dcterms:W3CDTF">2022-04-24T13:50:00Z</dcterms:created>
  <dcterms:modified xsi:type="dcterms:W3CDTF">2025-10-02T13:21:43Z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CD8913D53F86419B9D5DEB530671598E_13</vt:lpwstr>
  </property>
  <property fmtid="{D5CDD505-2E9C-101B-9397-08002B2CF9AE}" pid="3" name="KSOProductBuildVer">
    <vt:lpwstr>3082-12.2.0.22549</vt:lpwstr>
  </property>
</Properties>
</file>