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9" r:id="rId3"/>
    <p:sldId id="256" r:id="rId5"/>
    <p:sldId id="260" r:id="rId6"/>
    <p:sldId id="257" r:id="rId7"/>
  </p:sldIdLst>
  <p:sldSz cx="6480175" cy="899922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2" userDrawn="1">
          <p15:clr>
            <a:srgbClr val="A4A3A4"/>
          </p15:clr>
        </p15:guide>
        <p15:guide id="2" pos="2026" userDrawn="1">
          <p15:clr>
            <a:srgbClr val="A4A3A4"/>
          </p15:clr>
        </p15:guide>
        <p15:guide id="4" orient="horz" pos="327" userDrawn="1">
          <p15:clr>
            <a:srgbClr val="A4A3A4"/>
          </p15:clr>
        </p15:guide>
        <p15:guide id="5" orient="horz" pos="5369" userDrawn="1">
          <p15:clr>
            <a:srgbClr val="A4A3A4"/>
          </p15:clr>
        </p15:guide>
        <p15:guide id="6" pos="3771" userDrawn="1">
          <p15:clr>
            <a:srgbClr val="A4A3A4"/>
          </p15:clr>
        </p15:guide>
        <p15:guide id="8" orient="horz" pos="481" userDrawn="1">
          <p15:clr>
            <a:srgbClr val="A4A3A4"/>
          </p15:clr>
        </p15:guide>
        <p15:guide id="10" orient="horz" pos="200" userDrawn="1">
          <p15:clr>
            <a:srgbClr val="A4A3A4"/>
          </p15:clr>
        </p15:guide>
        <p15:guide id="11" pos="2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9058"/>
    <a:srgbClr val="FF9900"/>
    <a:srgbClr val="FFCD00"/>
    <a:srgbClr val="24DFE8"/>
    <a:srgbClr val="2F2F51"/>
    <a:srgbClr val="9ADADA"/>
    <a:srgbClr val="442B65"/>
    <a:srgbClr val="F2A900"/>
    <a:srgbClr val="FF8200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41" autoAdjust="0"/>
    <p:restoredTop sz="94692"/>
  </p:normalViewPr>
  <p:slideViewPr>
    <p:cSldViewPr snapToGrid="0" snapToObjects="1" showGuides="1">
      <p:cViewPr varScale="1">
        <p:scale>
          <a:sx n="80" d="100"/>
          <a:sy n="80" d="100"/>
        </p:scale>
        <p:origin x="3090" y="102"/>
      </p:cViewPr>
      <p:guideLst>
        <p:guide orient="horz" pos="2862"/>
        <p:guide pos="2026"/>
        <p:guide orient="horz" pos="327"/>
        <p:guide orient="horz" pos="5369"/>
        <p:guide pos="3771"/>
        <p:guide orient="horz" pos="481"/>
        <p:guide orient="horz" pos="200"/>
        <p:guide pos="2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customXml" Target="../customXml/item3.xml"/><Relationship Id="rId12" Type="http://schemas.openxmlformats.org/officeDocument/2006/relationships/customXml" Target="../customXml/item2.xml"/><Relationship Id="rId11" Type="http://schemas.openxmlformats.org/officeDocument/2006/relationships/customXml" Target="../customXml/item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4805F-7282-9A46-B89B-920A3815FA63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7750" y="1143000"/>
            <a:ext cx="2222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ABC39-7429-5B4C-8636-443302432510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7750" y="1143000"/>
            <a:ext cx="22225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ABC39-7429-5B4C-8636-443302432510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7750" y="1143000"/>
            <a:ext cx="22225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ABC39-7429-5B4C-8636-443302432510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7750" y="1143000"/>
            <a:ext cx="22225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ABC39-7429-5B4C-8636-443302432510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472842"/>
            <a:ext cx="5508149" cy="3133172"/>
          </a:xfrm>
        </p:spPr>
        <p:txBody>
          <a:bodyPr anchor="b"/>
          <a:lstStyle>
            <a:lvl1pPr algn="ctr">
              <a:defRPr sz="42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0022" y="4726842"/>
            <a:ext cx="4860131" cy="2172804"/>
          </a:xfrm>
        </p:spPr>
        <p:txBody>
          <a:bodyPr/>
          <a:lstStyle>
            <a:lvl1pPr marL="0" indent="0" algn="ctr">
              <a:buNone/>
              <a:defRPr sz="1700"/>
            </a:lvl1pPr>
            <a:lvl2pPr marL="323850" indent="0" algn="ctr">
              <a:buNone/>
              <a:defRPr sz="1415"/>
            </a:lvl2pPr>
            <a:lvl3pPr marL="648335" indent="0" algn="ctr">
              <a:buNone/>
              <a:defRPr sz="1275"/>
            </a:lvl3pPr>
            <a:lvl4pPr marL="972185" indent="0" algn="ctr">
              <a:buNone/>
              <a:defRPr sz="1135"/>
            </a:lvl4pPr>
            <a:lvl5pPr marL="1296035" indent="0" algn="ctr">
              <a:buNone/>
              <a:defRPr sz="1135"/>
            </a:lvl5pPr>
            <a:lvl6pPr marL="1619885" indent="0" algn="ctr">
              <a:buNone/>
              <a:defRPr sz="1135"/>
            </a:lvl6pPr>
            <a:lvl7pPr marL="1944370" indent="0" algn="ctr">
              <a:buNone/>
              <a:defRPr sz="1135"/>
            </a:lvl7pPr>
            <a:lvl8pPr marL="2268220" indent="0" algn="ctr">
              <a:buNone/>
              <a:defRPr sz="1135"/>
            </a:lvl8pPr>
            <a:lvl9pPr marL="2592070" indent="0" algn="ctr">
              <a:buNone/>
              <a:defRPr sz="1135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2243638"/>
            <a:ext cx="5589151" cy="3743557"/>
          </a:xfrm>
        </p:spPr>
        <p:txBody>
          <a:bodyPr anchor="b"/>
          <a:lstStyle>
            <a:lvl1pPr>
              <a:defRPr sz="42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2137" y="6022610"/>
            <a:ext cx="5589151" cy="1968648"/>
          </a:xfrm>
        </p:spPr>
        <p:txBody>
          <a:bodyPr/>
          <a:lstStyle>
            <a:lvl1pPr marL="0" indent="0">
              <a:buNone/>
              <a:defRPr sz="1700">
                <a:solidFill>
                  <a:schemeClr val="tx1"/>
                </a:solidFill>
              </a:defRPr>
            </a:lvl1pPr>
            <a:lvl2pPr marL="323850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2pPr>
            <a:lvl3pPr marL="64833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3pPr>
            <a:lvl4pPr marL="9721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4pPr>
            <a:lvl5pPr marL="129603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5pPr>
            <a:lvl6pPr marL="16198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6pPr>
            <a:lvl7pPr marL="19443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7pPr>
            <a:lvl8pPr marL="226822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8pPr>
            <a:lvl9pPr marL="25920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45512" y="2395710"/>
            <a:ext cx="2754074" cy="571012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80589" y="2395710"/>
            <a:ext cx="2754074" cy="571012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79144"/>
            <a:ext cx="5589151" cy="173949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6357" y="2206137"/>
            <a:ext cx="2741417" cy="1081194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3850" indent="0">
              <a:buNone/>
              <a:defRPr sz="1415" b="1"/>
            </a:lvl2pPr>
            <a:lvl3pPr marL="648335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4370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6357" y="3287331"/>
            <a:ext cx="2741417" cy="483516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80589" y="2206137"/>
            <a:ext cx="2754918" cy="1081194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3850" indent="0">
              <a:buNone/>
              <a:defRPr sz="1415" b="1"/>
            </a:lvl2pPr>
            <a:lvl3pPr marL="648335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4370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280589" y="3287331"/>
            <a:ext cx="2754918" cy="483516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99969"/>
            <a:ext cx="2090025" cy="2099892"/>
          </a:xfrm>
        </p:spPr>
        <p:txBody>
          <a:bodyPr anchor="b"/>
          <a:lstStyle>
            <a:lvl1pPr>
              <a:defRPr sz="227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754918" y="1295769"/>
            <a:ext cx="3280589" cy="6395505"/>
          </a:xfrm>
        </p:spPr>
        <p:txBody>
          <a:bodyPr/>
          <a:lstStyle>
            <a:lvl1pPr>
              <a:defRPr sz="2270"/>
            </a:lvl1pPr>
            <a:lvl2pPr>
              <a:defRPr sz="1985"/>
            </a:lvl2pPr>
            <a:lvl3pPr>
              <a:defRPr sz="1700"/>
            </a:lvl3pPr>
            <a:lvl4pPr>
              <a:defRPr sz="1415"/>
            </a:lvl4pPr>
            <a:lvl5pPr>
              <a:defRPr sz="1415"/>
            </a:lvl5pPr>
            <a:lvl6pPr>
              <a:defRPr sz="1415"/>
            </a:lvl6pPr>
            <a:lvl7pPr>
              <a:defRPr sz="1415"/>
            </a:lvl7pPr>
            <a:lvl8pPr>
              <a:defRPr sz="1415"/>
            </a:lvl8pPr>
            <a:lvl9pPr>
              <a:defRPr sz="1415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46356" y="2699862"/>
            <a:ext cx="2090025" cy="5001827"/>
          </a:xfrm>
        </p:spPr>
        <p:txBody>
          <a:bodyPr/>
          <a:lstStyle>
            <a:lvl1pPr marL="0" indent="0">
              <a:buNone/>
              <a:defRPr sz="1135"/>
            </a:lvl1pPr>
            <a:lvl2pPr marL="323850" indent="0">
              <a:buNone/>
              <a:defRPr sz="990"/>
            </a:lvl2pPr>
            <a:lvl3pPr marL="648335" indent="0">
              <a:buNone/>
              <a:defRPr sz="850"/>
            </a:lvl3pPr>
            <a:lvl4pPr marL="972185" indent="0">
              <a:buNone/>
              <a:defRPr sz="710"/>
            </a:lvl4pPr>
            <a:lvl5pPr marL="1296035" indent="0">
              <a:buNone/>
              <a:defRPr sz="710"/>
            </a:lvl5pPr>
            <a:lvl6pPr marL="1619885" indent="0">
              <a:buNone/>
              <a:defRPr sz="710"/>
            </a:lvl6pPr>
            <a:lvl7pPr marL="1944370" indent="0">
              <a:buNone/>
              <a:defRPr sz="710"/>
            </a:lvl7pPr>
            <a:lvl8pPr marL="2268220" indent="0">
              <a:buNone/>
              <a:defRPr sz="710"/>
            </a:lvl8pPr>
            <a:lvl9pPr marL="2592070" indent="0">
              <a:buNone/>
              <a:defRPr sz="71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99969"/>
            <a:ext cx="2090025" cy="2099892"/>
          </a:xfrm>
        </p:spPr>
        <p:txBody>
          <a:bodyPr anchor="b"/>
          <a:lstStyle>
            <a:lvl1pPr>
              <a:defRPr sz="227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1295769"/>
            <a:ext cx="3280589" cy="6395505"/>
          </a:xfrm>
        </p:spPr>
        <p:txBody>
          <a:bodyPr anchor="t"/>
          <a:lstStyle>
            <a:lvl1pPr marL="0" indent="0">
              <a:buNone/>
              <a:defRPr sz="2270"/>
            </a:lvl1pPr>
            <a:lvl2pPr marL="323850" indent="0">
              <a:buNone/>
              <a:defRPr sz="1985"/>
            </a:lvl2pPr>
            <a:lvl3pPr marL="648335" indent="0">
              <a:buNone/>
              <a:defRPr sz="1700"/>
            </a:lvl3pPr>
            <a:lvl4pPr marL="972185" indent="0">
              <a:buNone/>
              <a:defRPr sz="1415"/>
            </a:lvl4pPr>
            <a:lvl5pPr marL="1296035" indent="0">
              <a:buNone/>
              <a:defRPr sz="1415"/>
            </a:lvl5pPr>
            <a:lvl6pPr marL="1619885" indent="0">
              <a:buNone/>
              <a:defRPr sz="1415"/>
            </a:lvl6pPr>
            <a:lvl7pPr marL="1944370" indent="0">
              <a:buNone/>
              <a:defRPr sz="1415"/>
            </a:lvl7pPr>
            <a:lvl8pPr marL="2268220" indent="0">
              <a:buNone/>
              <a:defRPr sz="1415"/>
            </a:lvl8pPr>
            <a:lvl9pPr marL="2592070" indent="0">
              <a:buNone/>
              <a:defRPr sz="141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46356" y="2699862"/>
            <a:ext cx="2090025" cy="5001827"/>
          </a:xfrm>
        </p:spPr>
        <p:txBody>
          <a:bodyPr/>
          <a:lstStyle>
            <a:lvl1pPr marL="0" indent="0">
              <a:buNone/>
              <a:defRPr sz="1135"/>
            </a:lvl1pPr>
            <a:lvl2pPr marL="323850" indent="0">
              <a:buNone/>
              <a:defRPr sz="990"/>
            </a:lvl2pPr>
            <a:lvl3pPr marL="648335" indent="0">
              <a:buNone/>
              <a:defRPr sz="850"/>
            </a:lvl3pPr>
            <a:lvl4pPr marL="972185" indent="0">
              <a:buNone/>
              <a:defRPr sz="710"/>
            </a:lvl4pPr>
            <a:lvl5pPr marL="1296035" indent="0">
              <a:buNone/>
              <a:defRPr sz="710"/>
            </a:lvl5pPr>
            <a:lvl6pPr marL="1619885" indent="0">
              <a:buNone/>
              <a:defRPr sz="710"/>
            </a:lvl6pPr>
            <a:lvl7pPr marL="1944370" indent="0">
              <a:buNone/>
              <a:defRPr sz="710"/>
            </a:lvl7pPr>
            <a:lvl8pPr marL="2268220" indent="0">
              <a:buNone/>
              <a:defRPr sz="710"/>
            </a:lvl8pPr>
            <a:lvl9pPr marL="2592070" indent="0">
              <a:buNone/>
              <a:defRPr sz="71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479142"/>
            <a:ext cx="1397288" cy="762669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45512" y="479142"/>
            <a:ext cx="4110861" cy="762669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479144"/>
            <a:ext cx="5589151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2395710"/>
            <a:ext cx="5589151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8341240"/>
            <a:ext cx="145803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8341240"/>
            <a:ext cx="218705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8341240"/>
            <a:ext cx="145803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48335" rtl="0" eaLnBrk="1" latinLnBrk="0" hangingPunct="1">
        <a:lnSpc>
          <a:spcPct val="90000"/>
        </a:lnSpc>
        <a:spcBef>
          <a:spcPct val="0"/>
        </a:spcBef>
        <a:buNone/>
        <a:defRPr sz="3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925" indent="-161925" algn="l" defTabSz="648335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485775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0260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15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457960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781810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2106295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430145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753995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2385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4833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7218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9603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61988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4437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6822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59207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Javier.lucia@padelfip.com" TargetMode="External"/><Relationship Id="rId3" Type="http://schemas.openxmlformats.org/officeDocument/2006/relationships/hyperlink" Target="josemaria.inigo@padelfip.com" TargetMode="External"/><Relationship Id="rId2" Type="http://schemas.openxmlformats.org/officeDocument/2006/relationships/hyperlink" Target="mailto:benpomportes@gmail.com" TargetMode="External"/><Relationship Id="rId1" Type="http://schemas.openxmlformats.org/officeDocument/2006/relationships/hyperlink" Target="https://www.padelfip.com/es/events/fip-platinum-sevilla/?tab=Overview" TargetMode="Externa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hyperlink" Target="mailto:Julien@prosportsevents.fr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25" y="0"/>
            <a:ext cx="6359525" cy="89985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2" y="1511165"/>
            <a:ext cx="6480174" cy="4629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/>
          </a:p>
        </p:txBody>
      </p:sp>
      <p:sp>
        <p:nvSpPr>
          <p:cNvPr id="4" name="Rectangle 3"/>
          <p:cNvSpPr/>
          <p:nvPr/>
        </p:nvSpPr>
        <p:spPr>
          <a:xfrm>
            <a:off x="1" y="0"/>
            <a:ext cx="6480174" cy="1527858"/>
          </a:xfrm>
          <a:prstGeom prst="rect">
            <a:avLst/>
          </a:prstGeom>
          <a:solidFill>
            <a:srgbClr val="2F2F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000080"/>
              </a:highligh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2"/>
            <a:ext cx="6505006" cy="1527856"/>
          </a:xfrm>
        </p:spPr>
        <p:txBody>
          <a:bodyPr anchor="ctr">
            <a:no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TOURNAMENT</a:t>
            </a:r>
            <a:b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</a:br>
            <a: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INFORMATION</a:t>
            </a:r>
            <a:endParaRPr lang="en-US" sz="44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</p:txBody>
      </p:sp>
      <p:sp>
        <p:nvSpPr>
          <p:cNvPr id="32" name="Title 1"/>
          <p:cNvSpPr txBox="1"/>
          <p:nvPr/>
        </p:nvSpPr>
        <p:spPr>
          <a:xfrm>
            <a:off x="58338" y="3577454"/>
            <a:ext cx="2744564" cy="4720295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465"/>
              </a:lnSpc>
            </a:pPr>
            <a:r>
              <a:rPr lang="en-GB" sz="20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MATCH SCHEDULE</a:t>
            </a:r>
            <a:r>
              <a:rPr lang="es-ES" altLang="en-GB" sz="20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PLAN</a:t>
            </a:r>
            <a:endParaRPr lang="en-GB" sz="20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>
              <a:lnSpc>
                <a:spcPts val="1465"/>
              </a:lnSpc>
            </a:pPr>
            <a:endParaRPr lang="en-US" sz="885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defTabSz="457200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Bebas Neue Pro"/>
                <a:ea typeface="+mn-ea"/>
              </a:rPr>
              <a:t>QUALIFICATION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Bebas Neue Pro"/>
              <a:ea typeface="+mn-ea"/>
            </a:endParaRPr>
          </a:p>
          <a:p>
            <a:pPr algn="l"/>
            <a:endParaRPr lang="en-US" sz="118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FIRST ROUND Q1 </a:t>
            </a:r>
            <a:r>
              <a:rPr lang="es-ES" alt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             SECOND </a:t>
            </a:r>
            <a:r>
              <a:rPr 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ROUND Q2 </a:t>
            </a:r>
            <a:r>
              <a:rPr lang="es-ES" alt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</a:t>
            </a:r>
            <a:endParaRPr lang="es-ES" altLang="en-US" sz="12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s-ES" sz="1100" dirty="0">
                <a:solidFill>
                  <a:srgbClr val="002060"/>
                </a:solidFill>
                <a:latin typeface="Bebas Neue Pro"/>
              </a:rPr>
              <a:t>02</a:t>
            </a:r>
            <a:r>
              <a:rPr lang="en-US" sz="1100" dirty="0">
                <a:solidFill>
                  <a:srgbClr val="002060"/>
                </a:solidFill>
                <a:latin typeface="Bebas Neue Pro"/>
              </a:rPr>
              <a:t>/</a:t>
            </a:r>
            <a:r>
              <a:rPr lang="es-ES" sz="1100" dirty="0">
                <a:solidFill>
                  <a:srgbClr val="002060"/>
                </a:solidFill>
                <a:latin typeface="Bebas Neue Pro"/>
              </a:rPr>
              <a:t>02</a:t>
            </a:r>
            <a:r>
              <a:rPr lang="en-US" sz="1100" dirty="0">
                <a:solidFill>
                  <a:srgbClr val="002060"/>
                </a:solidFill>
                <a:latin typeface="Bebas Neue Pro"/>
              </a:rPr>
              <a:t>/2026 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	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       03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02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/202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6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Starting at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10:00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 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   S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tarting at 9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:00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endParaRPr lang="en-US" sz="118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n-US" sz="118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L</a:t>
            </a:r>
            <a:r>
              <a:rPr lang="es-ES" altLang="en-US" sz="118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AST</a:t>
            </a:r>
            <a:r>
              <a:rPr lang="en-US" sz="118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ROUND Q3</a:t>
            </a:r>
            <a:endParaRPr lang="en-US" sz="118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03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/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02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/202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6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pPr algn="l"/>
            <a:r>
              <a:rPr lang="en-US" sz="1180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Starting at 15:00</a:t>
            </a:r>
            <a:endParaRPr lang="en-US" sz="1180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endParaRPr lang="en-US" sz="118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defTabSz="457200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Bebas Neue Pro"/>
                <a:ea typeface="+mn-ea"/>
              </a:rPr>
              <a:t>MAIN DRAW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Bebas Neue Pro"/>
              <a:ea typeface="+mn-ea"/>
            </a:endParaRPr>
          </a:p>
          <a:p>
            <a:pPr algn="l"/>
            <a:endParaRPr lang="en-US" sz="11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FIRST ROUND             </a:t>
            </a:r>
            <a:r>
              <a:rPr lang="es-ES" alt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        </a:t>
            </a:r>
            <a:r>
              <a:rPr 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</a:t>
            </a:r>
            <a:r>
              <a:rPr lang="es-ES" alt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</a:t>
            </a:r>
            <a:r>
              <a:rPr 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  <a:sym typeface="+mn-ea"/>
              </a:rPr>
              <a:t>SECOND ROUND</a:t>
            </a:r>
            <a:endParaRPr lang="en-US" sz="11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04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02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/2026	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       05/02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/2026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Starting at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09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:00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  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 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Starting at 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10:00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endParaRPr lang="en-US" sz="1100" b="1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pPr algn="l"/>
            <a:r>
              <a:rPr 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1/4 FINALS</a:t>
            </a:r>
            <a:r>
              <a:rPr lang="es-ES" alt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                         </a:t>
            </a:r>
            <a:r>
              <a:rPr 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  <a:sym typeface="+mn-ea"/>
              </a:rPr>
              <a:t>1/2 FINALS</a:t>
            </a:r>
            <a:endParaRPr lang="en-US" sz="11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06/02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/202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6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	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       07/02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/202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6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Starting at 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11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:00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  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 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Starting at 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13:00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endParaRPr lang="en-US" sz="12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r>
              <a:rPr 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FINALS</a:t>
            </a:r>
            <a:endParaRPr lang="en-US" sz="12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08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02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/202</a:t>
            </a:r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6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>
              <a:buClrTx/>
              <a:buSzTx/>
            </a:pP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Starting at 11:30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endParaRPr lang="en-US" sz="1100" dirty="0">
              <a:solidFill>
                <a:srgbClr val="002060"/>
              </a:solidFill>
              <a:latin typeface="Bebas Neue Light" panose="00000500000000000000" pitchFamily="2" charset="0"/>
              <a:ea typeface="+mn-ea"/>
              <a:cs typeface="+mn-cs"/>
            </a:endParaRPr>
          </a:p>
          <a:p>
            <a:endParaRPr lang="en-US" sz="1000" i="1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endParaRPr lang="en-US" sz="1100" dirty="0">
              <a:solidFill>
                <a:srgbClr val="002060"/>
              </a:solidFill>
              <a:latin typeface="Bebas Neue Light" panose="00000500000000000000" pitchFamily="2" charset="0"/>
              <a:ea typeface="+mn-ea"/>
              <a:cs typeface="+mn-cs"/>
            </a:endParaRPr>
          </a:p>
          <a:p>
            <a:pPr>
              <a:buClrTx/>
              <a:buSzTx/>
              <a:buFontTx/>
            </a:pPr>
            <a:r>
              <a:rPr lang="en-US" sz="12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PRIZE MONEY: 120.000 € </a:t>
            </a:r>
            <a:endParaRPr lang="en-US" sz="12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>
              <a:buClrTx/>
              <a:buSzTx/>
              <a:buFontTx/>
            </a:pPr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Player Entry Fee: 40€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endParaRPr lang="en-US" sz="1100" dirty="0">
              <a:solidFill>
                <a:srgbClr val="002060"/>
              </a:solidFill>
              <a:latin typeface="Bebas Neue Light" panose="00000500000000000000" pitchFamily="2" charset="0"/>
              <a:ea typeface="+mn-ea"/>
              <a:cs typeface="+mn-cs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909568" y="3276229"/>
            <a:ext cx="3535239" cy="5606513"/>
          </a:xfrm>
          <a:prstGeom prst="rect">
            <a:avLst/>
          </a:prstGeom>
          <a:solidFill>
            <a:srgbClr val="2F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15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8338" y="1623496"/>
            <a:ext cx="6480174" cy="28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8335">
              <a:lnSpc>
                <a:spcPct val="90000"/>
              </a:lnSpc>
            </a:pPr>
            <a:r>
              <a:rPr lang="es-ES" altLang="en-US" sz="1400" b="1" dirty="0">
                <a:solidFill>
                  <a:srgbClr val="002060"/>
                </a:solidFill>
                <a:latin typeface="Bebas Neue Pro"/>
                <a:ea typeface="+mj-ea"/>
                <a:cs typeface="Arial Narrow" panose="020B0606020202030204" charset="0"/>
              </a:rPr>
              <a:t>REGISTRATION LINK: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j-ea"/>
                <a:cs typeface="Arial Narrow" panose="020B0606020202030204" charset="0"/>
                <a:hlinkClick r:id="rId1" action="ppaction://hlinkfile"/>
              </a:rPr>
              <a:t> 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j-ea"/>
                <a:cs typeface="Arial Narrow" panose="020B0606020202030204" charset="0"/>
              </a:rPr>
              <a:t>https://www.padelfip.com/events/fip-platinum-marseille-2026/</a:t>
            </a:r>
            <a:endParaRPr lang="en-US" altLang="es-ES" sz="1400" dirty="0">
              <a:solidFill>
                <a:srgbClr val="002060"/>
              </a:solidFill>
              <a:latin typeface="Bebas Neue Pro"/>
              <a:ea typeface="+mj-ea"/>
              <a:cs typeface="Arial Narrow" panose="020B060602020203020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3049575" y="3459264"/>
            <a:ext cx="3488937" cy="4831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  <a:latin typeface="Bebas Neue Pro"/>
                <a:cs typeface="Arial Narrow" panose="020B0606020202030204" charset="0"/>
              </a:rPr>
              <a:t>TOURNAMENT CONTACTS</a:t>
            </a:r>
            <a:endParaRPr lang="es-ES" sz="2000" dirty="0">
              <a:solidFill>
                <a:srgbClr val="FFFF00"/>
              </a:solidFill>
              <a:latin typeface="Bebas Neue Pro"/>
              <a:cs typeface="Arial Narrow" panose="020B0606020202030204" charset="0"/>
            </a:endParaRPr>
          </a:p>
          <a:p>
            <a:endParaRPr lang="es-ES" sz="1200" b="1" dirty="0" err="1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Director del Torneo</a:t>
            </a:r>
            <a:endParaRPr lang="es-ES" sz="1200" b="1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David Mateo</a:t>
            </a:r>
            <a:endParaRPr lang="es-ES" sz="12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n-GB" sz="1200" dirty="0">
                <a:solidFill>
                  <a:schemeClr val="bg1"/>
                </a:solidFill>
                <a:latin typeface="Bebas Neue Pro"/>
              </a:rPr>
              <a:t>Tel. +33 651 562 969</a:t>
            </a:r>
            <a:endParaRPr lang="en-GB" sz="1200" dirty="0">
              <a:solidFill>
                <a:schemeClr val="bg1"/>
              </a:solidFill>
              <a:latin typeface="Bebas Neue Pro"/>
            </a:endParaRPr>
          </a:p>
          <a:p>
            <a:r>
              <a:rPr lang="en-GB" sz="1200" dirty="0">
                <a:solidFill>
                  <a:schemeClr val="bg1"/>
                </a:solidFill>
                <a:latin typeface="Bebas Neue Pro"/>
              </a:rPr>
              <a:t>Email: </a:t>
            </a:r>
            <a:r>
              <a:rPr lang="en-GB" sz="1200" u="sng" dirty="0">
                <a:solidFill>
                  <a:schemeClr val="bg1"/>
                </a:solidFill>
                <a:latin typeface="Bebas Neue Pro"/>
              </a:rPr>
              <a:t>tchor66@hotmail.fr</a:t>
            </a:r>
            <a:endParaRPr lang="en-GB" sz="1200" u="sng" dirty="0">
              <a:solidFill>
                <a:schemeClr val="bg1"/>
              </a:solidFill>
              <a:latin typeface="Bebas Neue Pro"/>
            </a:endParaRPr>
          </a:p>
          <a:p>
            <a:endParaRPr lang="en-GB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Tournament</a:t>
            </a:r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Main</a:t>
            </a:r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Referee</a:t>
            </a:r>
            <a:endParaRPr lang="es-ES" sz="1200" b="1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s-ES" sz="1200" dirty="0" err="1">
                <a:solidFill>
                  <a:schemeClr val="bg1"/>
                </a:solidFill>
                <a:latin typeface="Bebas Neue Pro"/>
              </a:rPr>
              <a:t>Benjamin</a:t>
            </a:r>
            <a:r>
              <a:rPr lang="es-ES" sz="1200" dirty="0">
                <a:solidFill>
                  <a:schemeClr val="bg1"/>
                </a:solidFill>
                <a:latin typeface="Bebas Neue Pro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ebas Neue Pro"/>
              </a:rPr>
              <a:t>Pomportes</a:t>
            </a:r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n-US" sz="1200" dirty="0">
                <a:solidFill>
                  <a:schemeClr val="bg1"/>
                </a:solidFill>
                <a:latin typeface="Bebas Neue Pro"/>
              </a:rPr>
              <a:t>Email: </a:t>
            </a:r>
            <a:r>
              <a:rPr lang="en-US" sz="1200" dirty="0">
                <a:solidFill>
                  <a:schemeClr val="bg1"/>
                </a:solidFill>
                <a:latin typeface="Bebas Neue Pro"/>
                <a:hlinkClick r:id="rId2"/>
              </a:rPr>
              <a:t>benpomportes@gmail.com</a:t>
            </a:r>
            <a:endParaRPr lang="en-US" sz="1200" dirty="0">
              <a:solidFill>
                <a:schemeClr val="bg1"/>
              </a:solidFill>
              <a:latin typeface="Bebas Neue Pro"/>
            </a:endParaRPr>
          </a:p>
          <a:p>
            <a:endParaRPr lang="en-U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b="1" dirty="0">
                <a:solidFill>
                  <a:schemeClr val="bg1"/>
                </a:solidFill>
                <a:latin typeface="Bebas Neue Pro"/>
              </a:rPr>
              <a:t>Local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</a:rPr>
              <a:t>Player’s</a:t>
            </a:r>
            <a:r>
              <a:rPr lang="es-ES" sz="1200" b="1" dirty="0">
                <a:solidFill>
                  <a:schemeClr val="bg1"/>
                </a:solidFill>
                <a:latin typeface="Bebas Neue Pro"/>
              </a:rPr>
              <a:t>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</a:rPr>
              <a:t>Service</a:t>
            </a:r>
            <a:endParaRPr lang="es-ES" sz="1200" b="1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</a:rPr>
              <a:t>MAEVA NASCIMIENTO</a:t>
            </a:r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</a:rPr>
              <a:t>Tel: +33 645 050 879</a:t>
            </a:r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</a:rPr>
              <a:t>Email: </a:t>
            </a:r>
            <a:r>
              <a:rPr lang="es-ES" sz="1200" u="sng" dirty="0">
                <a:solidFill>
                  <a:schemeClr val="bg1"/>
                </a:solidFill>
                <a:latin typeface="Bebas Neue Pro"/>
              </a:rPr>
              <a:t>MAEVA@prosportsevents.fr</a:t>
            </a:r>
            <a:endParaRPr lang="es-ES" sz="1200" u="sng" dirty="0">
              <a:solidFill>
                <a:schemeClr val="bg1"/>
              </a:solidFill>
              <a:latin typeface="Bebas Neue Pro"/>
            </a:endParaRPr>
          </a:p>
          <a:p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Cupra</a:t>
            </a:r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 FIP Tour Director</a:t>
            </a:r>
            <a:endParaRPr lang="es-ES" sz="1200" b="1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José María Íñigo</a:t>
            </a:r>
            <a:endParaRPr lang="es-ES" sz="12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Email: </a:t>
            </a:r>
            <a:r>
              <a:rPr lang="es-ES" sz="1200" dirty="0">
                <a:solidFill>
                  <a:schemeClr val="bg1"/>
                </a:solidFill>
                <a:latin typeface="Bebas Neue Pro"/>
                <a:hlinkClick r:id="rId3" action="ppaction://hlinkfile"/>
              </a:rPr>
              <a:t>josemaria.inigo@padelfip.com</a:t>
            </a:r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endParaRPr lang="es-ES" sz="1200" b="1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pPr algn="l">
              <a:buClrTx/>
              <a:buSzTx/>
              <a:buFontTx/>
            </a:pPr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FIP Player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Relations</a:t>
            </a:r>
            <a:endParaRPr lang="es-ES" sz="1200" b="1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pPr algn="l">
              <a:buClrTx/>
              <a:buSzTx/>
              <a:buFontTx/>
            </a:pPr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Javier Lucía</a:t>
            </a:r>
            <a:endParaRPr lang="es-ES" sz="12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pPr algn="l">
              <a:buClrTx/>
              <a:buSzTx/>
              <a:buFontTx/>
            </a:pPr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Email: </a:t>
            </a:r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  <a:hlinkClick r:id="rId4"/>
              </a:rPr>
              <a:t>Javier.lucia@padelfip.com</a:t>
            </a:r>
            <a:endParaRPr lang="es-ES" sz="12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endParaRPr lang="es-ES" sz="1200" dirty="0">
              <a:solidFill>
                <a:schemeClr val="bg1"/>
              </a:solidFill>
              <a:latin typeface="Bebas Neue Pro"/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-122027" y="2086484"/>
            <a:ext cx="2266299" cy="1051278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DRAW SIZE</a:t>
            </a:r>
            <a:endParaRPr lang="en-US" sz="15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endParaRPr lang="en-US" sz="105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r>
              <a:rPr lang="en-US" altLang="es-ES" sz="1200" b="1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MAIN DRAW</a:t>
            </a:r>
            <a:endParaRPr lang="en-US" altLang="es-ES" sz="1200" b="1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s-E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28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 PAIRS: 2</a:t>
            </a:r>
            <a:r>
              <a:rPr lang="es-E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2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 DA + 4 Q + 2 WC</a:t>
            </a:r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n-US" altLang="es-ES" sz="1100" b="1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QUALIFICATION</a:t>
            </a:r>
            <a:endParaRPr lang="en-US" altLang="es-ES" sz="1100" b="1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n-US" altLang="es-ES" sz="11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32 PAIRS: 30 DA + 2 WC</a:t>
            </a:r>
            <a:endParaRPr lang="en-US" altLang="es-ES" sz="11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17" name="Title 1"/>
          <p:cNvSpPr txBox="1"/>
          <p:nvPr/>
        </p:nvSpPr>
        <p:spPr>
          <a:xfrm>
            <a:off x="2144272" y="2086484"/>
            <a:ext cx="2266299" cy="1051278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n-US" sz="15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ENTRY DEADLINE</a:t>
            </a:r>
            <a:endParaRPr lang="en-US" sz="15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WEDNESDAY 21/</a:t>
            </a:r>
            <a:r>
              <a:rPr lang="es-E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01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/ 2026</a:t>
            </a:r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17h CET </a:t>
            </a:r>
            <a:endParaRPr lang="en-U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</p:txBody>
      </p:sp>
      <p:sp>
        <p:nvSpPr>
          <p:cNvPr id="20" name="Title 1"/>
          <p:cNvSpPr txBox="1"/>
          <p:nvPr/>
        </p:nvSpPr>
        <p:spPr>
          <a:xfrm>
            <a:off x="4264819" y="2115838"/>
            <a:ext cx="2146987" cy="462988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n-US" sz="15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VENUE</a:t>
            </a:r>
            <a:endParaRPr lang="es-ES" altLang="en-US" sz="15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endParaRPr lang="en-US" altLang="es-ES" sz="1200" b="1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n-US" altLang="es-ES" sz="1200" b="1" dirty="0" err="1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Qualy</a:t>
            </a:r>
            <a:r>
              <a:rPr lang="en-US" altLang="es-ES" sz="1200" b="1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: 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Cap 7 Padel</a:t>
            </a:r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n-US" altLang="es-ES" sz="1200" b="1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MD: 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Palais des Sports Marseille</a:t>
            </a:r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</p:txBody>
      </p:sp>
      <p:pic>
        <p:nvPicPr>
          <p:cNvPr id="5" name="Imagen 4" descr="Texto&#10;&#10;El contenido generado por IA puede ser incorrecto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5052" y="442452"/>
            <a:ext cx="1256880" cy="4974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6480174" cy="1527858"/>
          </a:xfrm>
          <a:prstGeom prst="rect">
            <a:avLst/>
          </a:prstGeom>
          <a:solidFill>
            <a:srgbClr val="2F2F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000080"/>
              </a:highligh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2"/>
            <a:ext cx="2932722" cy="1527856"/>
          </a:xfrm>
        </p:spPr>
        <p:txBody>
          <a:bodyPr anchor="ctr">
            <a:no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PLAYERS</a:t>
            </a:r>
            <a:b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</a:br>
            <a: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SERVICES</a:t>
            </a:r>
            <a:endParaRPr lang="en-US" sz="44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</p:txBody>
      </p:sp>
      <p:sp>
        <p:nvSpPr>
          <p:cNvPr id="32" name="Title 1"/>
          <p:cNvSpPr txBox="1"/>
          <p:nvPr/>
        </p:nvSpPr>
        <p:spPr>
          <a:xfrm>
            <a:off x="141280" y="2439032"/>
            <a:ext cx="3792972" cy="811467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465"/>
              </a:lnSpc>
            </a:pPr>
            <a:endParaRPr lang="en-GB" sz="10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MAIN DRAW OFFICIAL HOTEL 1	</a:t>
            </a:r>
            <a:endParaRPr lang="en-US" altLang="es-ES" sz="1100" dirty="0">
              <a:solidFill>
                <a:srgbClr val="FF000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fr-FR" altLang="es-ES" sz="11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MERCURE MARSEILLE CANEBIERE VIEUX PORT</a:t>
            </a:r>
            <a:endParaRPr lang="fr-FR" altLang="es-ES" sz="1100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fr-FR" altLang="es-ES" sz="11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48 La Canebière 13001 MARSEILLE</a:t>
            </a:r>
            <a:endParaRPr lang="en-US" altLang="es-ES" sz="1100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n-US" altLang="es-ES" sz="1100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en-US" sz="1000" dirty="0">
                <a:solidFill>
                  <a:srgbClr val="FF000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			</a:t>
            </a:r>
            <a:r>
              <a:rPr lang="en-US" sz="1200" b="1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			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3310415" y="849670"/>
            <a:ext cx="2932722" cy="7285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48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>
                <a:solidFill>
                  <a:srgbClr val="FFFF00"/>
                </a:solidFill>
                <a:latin typeface="Arial Narrow" panose="020B0606020202030204" charset="0"/>
                <a:cs typeface="Arial Narrow" panose="020B0606020202030204" charset="0"/>
              </a:rPr>
              <a:t>ACCOMODATION</a:t>
            </a:r>
            <a:endParaRPr lang="en-US" sz="2400" dirty="0">
              <a:solidFill>
                <a:srgbClr val="FFFF0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5" name="Title 1"/>
          <p:cNvSpPr txBox="1"/>
          <p:nvPr/>
        </p:nvSpPr>
        <p:spPr>
          <a:xfrm>
            <a:off x="108764" y="6605435"/>
            <a:ext cx="6240794" cy="848562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endParaRPr lang="en-US" sz="15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ACCREDITATION / TICKETS</a:t>
            </a:r>
            <a:endParaRPr lang="en-US" sz="15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ts val="1465"/>
              </a:lnSpc>
            </a:pP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</a:rPr>
              <a:t>The number of team members eligible to get an accreditation is strictly limited to one (1) per pair. </a:t>
            </a:r>
            <a:endParaRPr lang="en-US" sz="1000" dirty="0">
              <a:solidFill>
                <a:schemeClr val="tx2"/>
              </a:solidFill>
              <a:latin typeface="Arial Narrow" panose="020B0606020202030204" charset="0"/>
            </a:endParaRPr>
          </a:p>
          <a:p>
            <a:pPr algn="l">
              <a:lnSpc>
                <a:spcPts val="1465"/>
              </a:lnSpc>
            </a:pP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</a:rPr>
              <a:t>Guest tickets should be requested in advanced to j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</a:rPr>
              <a:t>ulien@prosportevents.fr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hlinkClick r:id="rId1"/>
              </a:rPr>
              <a:t>ulien@prosportsevents.fr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</a:rPr>
              <a:t> </a:t>
            </a:r>
            <a:endParaRPr lang="en-US" sz="1000" dirty="0">
              <a:solidFill>
                <a:schemeClr val="tx2"/>
              </a:solidFill>
              <a:latin typeface="Arial Narrow" panose="020B0606020202030204" charset="0"/>
            </a:endParaRPr>
          </a:p>
        </p:txBody>
      </p:sp>
      <p:sp>
        <p:nvSpPr>
          <p:cNvPr id="21" name="Rectangle 3"/>
          <p:cNvSpPr/>
          <p:nvPr/>
        </p:nvSpPr>
        <p:spPr>
          <a:xfrm>
            <a:off x="1764665" y="7613968"/>
            <a:ext cx="4715510" cy="13855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000080"/>
              </a:highlight>
            </a:endParaRPr>
          </a:p>
        </p:txBody>
      </p:sp>
      <p:sp>
        <p:nvSpPr>
          <p:cNvPr id="22" name="Title 1"/>
          <p:cNvSpPr txBox="1"/>
          <p:nvPr/>
        </p:nvSpPr>
        <p:spPr>
          <a:xfrm>
            <a:off x="1848226" y="7725134"/>
            <a:ext cx="4468786" cy="1213233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SzTx/>
              <a:buFontTx/>
            </a:pPr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PLAYER’S DESK</a:t>
            </a:r>
            <a:endParaRPr lang="en-US" sz="10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sz="1200" b="1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>
              <a:buClrTx/>
              <a:buSzTx/>
              <a:buFontTx/>
            </a:pPr>
            <a:r>
              <a:rPr lang="en-US" sz="12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TRANSPORTATION, HOTEL &amp; 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PRACTICE COURTS</a:t>
            </a:r>
            <a:endParaRPr lang="en-US" sz="12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>
              <a:buClrTx/>
              <a:buSzTx/>
              <a:buFontTx/>
            </a:pPr>
            <a:r>
              <a:rPr lang="es-ES" altLang="en-US" sz="12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Maeva Nascimiento / Sylvie Cosentino</a:t>
            </a:r>
            <a:endParaRPr lang="en-US" sz="12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es-ES" altLang="en-US" sz="1200" dirty="0">
                <a:solidFill>
                  <a:srgbClr val="002060"/>
                </a:solidFill>
                <a:latin typeface="Arial Narrow" panose="020B0606020202030204" charset="0"/>
              </a:rPr>
              <a:t>maeva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charset="0"/>
              </a:rPr>
              <a:t>@prosportsevents.fr 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/ </a:t>
            </a:r>
            <a:r>
              <a:rPr lang="es-ES" sz="12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sylviecose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@</a:t>
            </a:r>
            <a:r>
              <a:rPr lang="es-ES" altLang="en-US" sz="12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gmail.com</a:t>
            </a:r>
            <a:endParaRPr lang="en-US" sz="12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es-ES" altLang="en-US" sz="12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+33 645 050 879 / +33 664 541 490</a:t>
            </a:r>
            <a:endParaRPr lang="en-US" sz="12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23" name="Rectangle 3"/>
          <p:cNvSpPr/>
          <p:nvPr/>
        </p:nvSpPr>
        <p:spPr>
          <a:xfrm>
            <a:off x="124" y="4582313"/>
            <a:ext cx="6506596" cy="3928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000080"/>
              </a:highlight>
            </a:endParaRPr>
          </a:p>
        </p:txBody>
      </p:sp>
      <p:sp>
        <p:nvSpPr>
          <p:cNvPr id="24" name="Title 1"/>
          <p:cNvSpPr txBox="1"/>
          <p:nvPr/>
        </p:nvSpPr>
        <p:spPr>
          <a:xfrm>
            <a:off x="3502206" y="4604990"/>
            <a:ext cx="2932722" cy="3928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48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>
                <a:solidFill>
                  <a:srgbClr val="FFFF00"/>
                </a:solidFill>
                <a:latin typeface="Arial Narrow" panose="020B0606020202030204" charset="0"/>
                <a:cs typeface="Arial Narrow" panose="020B0606020202030204" charset="0"/>
              </a:rPr>
              <a:t>TRANSPORTATION</a:t>
            </a:r>
            <a:endParaRPr lang="en-US" sz="2400" dirty="0">
              <a:solidFill>
                <a:srgbClr val="FFFF0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26" name="Title 1"/>
          <p:cNvSpPr txBox="1"/>
          <p:nvPr/>
        </p:nvSpPr>
        <p:spPr>
          <a:xfrm>
            <a:off x="141171" y="5082411"/>
            <a:ext cx="6175982" cy="1457534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465"/>
              </a:lnSpc>
            </a:pP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Player Transportation Service for main draw players starts on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es-ES" altLang="en-US" sz="10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Tuesday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 03/02/2026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 at 9h am and operates every day from 1h before the first daily match to 1h after the last match, until Monday </a:t>
            </a:r>
            <a:r>
              <a:rPr lang="es-E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09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/</a:t>
            </a:r>
            <a:r>
              <a:rPr lang="es-E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0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2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/2026 at 12h pm. Services will be provided to:  Airport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 (</a:t>
            </a:r>
            <a:r>
              <a:rPr lang="es-ES" altLang="en-US" sz="10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Marseille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)</a:t>
            </a:r>
            <a:r>
              <a:rPr lang="en-U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. 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Reservation should be notified at least 2 days in advance (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</a:rPr>
              <a:t>via email to Julien@prosportsevents.fr) with the following information:</a:t>
            </a:r>
            <a:endParaRPr lang="en-US" sz="1000" dirty="0">
              <a:solidFill>
                <a:schemeClr val="tx2"/>
              </a:solidFill>
              <a:latin typeface="Arial Narrow" panose="020B0606020202030204" charset="0"/>
            </a:endParaRPr>
          </a:p>
          <a:p>
            <a:pPr>
              <a:lnSpc>
                <a:spcPts val="1465"/>
              </a:lnSpc>
            </a:pPr>
            <a:r>
              <a:rPr lang="es-ES" altLang="en-US" sz="1000" b="1" u="sng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charset="0"/>
              </a:rPr>
              <a:t>Marseille</a:t>
            </a:r>
            <a:r>
              <a:rPr lang="es-ES" altLang="en-US" sz="1000" b="1" u="sng" dirty="0">
                <a:solidFill>
                  <a:schemeClr val="tx2">
                    <a:lumMod val="75000"/>
                  </a:schemeClr>
                </a:solidFill>
                <a:latin typeface="Arial Narrow" panose="020B0606020202030204" charset="0"/>
              </a:rPr>
              <a:t> </a:t>
            </a:r>
            <a:r>
              <a:rPr lang="es-ES" altLang="en-US" sz="1000" b="1" u="sng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charset="0"/>
              </a:rPr>
              <a:t>Airport</a:t>
            </a:r>
            <a:r>
              <a:rPr lang="es-ES" altLang="en-US" sz="1000" b="1" u="sng" dirty="0">
                <a:solidFill>
                  <a:schemeClr val="tx2">
                    <a:lumMod val="75000"/>
                  </a:schemeClr>
                </a:solidFill>
                <a:latin typeface="Arial Narrow" panose="020B0606020202030204" charset="0"/>
              </a:rPr>
              <a:t>: </a:t>
            </a:r>
            <a:r>
              <a:rPr lang="es-ES" altLang="en-US" sz="1000" b="1" u="sng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charset="0"/>
              </a:rPr>
              <a:t>rd</a:t>
            </a:r>
            <a:r>
              <a:rPr lang="es-ES" altLang="en-US" sz="1000" b="1" u="sng" dirty="0">
                <a:solidFill>
                  <a:schemeClr val="tx2">
                    <a:lumMod val="75000"/>
                  </a:schemeClr>
                </a:solidFill>
                <a:latin typeface="Arial Narrow" panose="020B0606020202030204" charset="0"/>
              </a:rPr>
              <a:t> 20, 13700 </a:t>
            </a:r>
            <a:r>
              <a:rPr lang="es-ES" altLang="en-US" sz="1000" b="1" u="sng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charset="0"/>
              </a:rPr>
              <a:t>Marignane</a:t>
            </a:r>
            <a:r>
              <a:rPr lang="es-ES" altLang="en-US" sz="1000" b="1" u="sng" dirty="0">
                <a:solidFill>
                  <a:schemeClr val="tx2">
                    <a:lumMod val="75000"/>
                  </a:schemeClr>
                </a:solidFill>
                <a:latin typeface="Arial Narrow" panose="020B0606020202030204" charset="0"/>
              </a:rPr>
              <a:t>, France</a:t>
            </a:r>
            <a:endParaRPr lang="es-ES" altLang="en-US" sz="1000" b="1" u="sng" dirty="0">
              <a:solidFill>
                <a:schemeClr val="tx2">
                  <a:lumMod val="75000"/>
                </a:schemeClr>
              </a:solidFill>
              <a:latin typeface="Arial Narrow" panose="020B0606020202030204" charset="0"/>
            </a:endParaRPr>
          </a:p>
          <a:p>
            <a:pPr>
              <a:lnSpc>
                <a:spcPts val="1465"/>
              </a:lnSpc>
            </a:pPr>
            <a:endParaRPr lang="en-US" altLang="es-ES" sz="1000" b="1" u="sng" dirty="0">
              <a:solidFill>
                <a:schemeClr val="tx2">
                  <a:lumMod val="75000"/>
                </a:schemeClr>
              </a:solidFill>
              <a:latin typeface="Arial Narrow" panose="020B0606020202030204" charset="0"/>
            </a:endParaRPr>
          </a:p>
          <a:p>
            <a:pPr algn="l"/>
            <a:r>
              <a:rPr lang="en-US" sz="11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     </a:t>
            </a:r>
            <a:r>
              <a:rPr lang="es-ES" altLang="en-US" sz="11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SURNAME / NAME	                                            PAX NUMBER</a:t>
            </a:r>
            <a:endParaRPr lang="en-US" sz="1100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n-US" sz="11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       DEPARTURE PLACE	</a:t>
            </a:r>
            <a:r>
              <a:rPr lang="es-ES" altLang="en-US" sz="11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                    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ARRIVAL PLACE</a:t>
            </a:r>
            <a:endParaRPr lang="en-US" sz="1100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n-US" sz="11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       FLIGHT / TRAIN NUMBER                        </a:t>
            </a:r>
            <a:r>
              <a:rPr lang="es-ES" altLang="en-US" sz="11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PICK-UP TIME</a:t>
            </a:r>
            <a:r>
              <a:rPr lang="en-US" sz="1200" b="1" dirty="0">
                <a:solidFill>
                  <a:srgbClr val="FF000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</a:t>
            </a:r>
            <a:endParaRPr lang="en-US" sz="1200" b="1" dirty="0">
              <a:solidFill>
                <a:srgbClr val="FF000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endParaRPr lang="en-US" sz="1200" b="1" dirty="0">
              <a:solidFill>
                <a:srgbClr val="FF000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endParaRPr lang="es-ES" sz="1200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endParaRPr lang="en-US" sz="1200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29" name="Title 1"/>
          <p:cNvSpPr txBox="1"/>
          <p:nvPr/>
        </p:nvSpPr>
        <p:spPr>
          <a:xfrm>
            <a:off x="141171" y="7682561"/>
            <a:ext cx="1498969" cy="932682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MEDICAL TEAM</a:t>
            </a:r>
            <a:endParaRPr lang="en-US" sz="15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ts val="995"/>
              </a:lnSpc>
            </a:pPr>
            <a:endParaRPr lang="en-GB" sz="1010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ts val="995"/>
              </a:lnSpc>
            </a:pPr>
            <a:r>
              <a:rPr lang="en-GB" sz="1000" dirty="0">
                <a:solidFill>
                  <a:schemeClr val="tx2"/>
                </a:solidFill>
                <a:latin typeface="Arial Narrow" panose="020B0606020202030204" charset="0"/>
              </a:rPr>
              <a:t>FROM 1 HOUR BEFORE THE FIRST MATCH UNTIL 1 HOUR AFTER LAST MATCH OF THE DAY</a:t>
            </a:r>
            <a:endParaRPr lang="en-GB" sz="1000" dirty="0">
              <a:solidFill>
                <a:schemeClr val="tx2"/>
              </a:solidFill>
              <a:latin typeface="Arial Narrow" panose="020B0606020202030204" charset="0"/>
            </a:endParaRPr>
          </a:p>
          <a:p>
            <a:pPr algn="l">
              <a:lnSpc>
                <a:spcPts val="995"/>
              </a:lnSpc>
            </a:pPr>
            <a:endParaRPr lang="en-GB" sz="900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3953914" y="2626906"/>
            <a:ext cx="2362604" cy="940741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MEALS </a:t>
            </a:r>
            <a:endParaRPr lang="en-US" sz="1500" b="1" dirty="0">
              <a:solidFill>
                <a:srgbClr val="002060"/>
              </a:solidFill>
              <a:latin typeface="Arial Narrow" panose="020B0606020202030204" charset="0"/>
            </a:endParaRPr>
          </a:p>
          <a:p>
            <a:pPr algn="l"/>
            <a:r>
              <a:rPr lang="en-US" sz="1100" i="1" dirty="0">
                <a:solidFill>
                  <a:schemeClr val="tx2"/>
                </a:solidFill>
                <a:latin typeface="Arial Narrow" panose="020B0606020202030204" charset="0"/>
              </a:rPr>
              <a:t>I</a:t>
            </a:r>
            <a:r>
              <a:rPr lang="en-US" sz="1100" i="1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ncluded for main draw players</a:t>
            </a:r>
            <a:endParaRPr lang="en-US" sz="1100" i="1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endParaRPr lang="en-US" sz="1100" i="1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s-ES" altLang="en-US" sz="10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Breakfast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: At </a:t>
            </a:r>
            <a:r>
              <a:rPr lang="es-ES" altLang="en-US" sz="10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the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hotel</a:t>
            </a:r>
            <a:endParaRPr lang="es-ES" altLang="en-US" sz="1000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l"/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Lunch: At </a:t>
            </a:r>
            <a:r>
              <a:rPr lang="es-ES" altLang="en-US" sz="10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the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es-ES" altLang="en-US" sz="10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venue (13 a 16h)</a:t>
            </a:r>
            <a:endParaRPr lang="es-ES" altLang="en-US" sz="1000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l"/>
            <a:r>
              <a:rPr lang="es-ES" altLang="es-ES" sz="10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Dinner</a:t>
            </a:r>
            <a:r>
              <a:rPr lang="es-ES" altLang="es-E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: At 1860 Restaurant (</a:t>
            </a:r>
            <a:r>
              <a:rPr lang="en-US" altLang="es-E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9 La Canebi</a:t>
            </a:r>
            <a:r>
              <a:rPr lang="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è</a:t>
            </a:r>
            <a:r>
              <a:rPr lang="en-US" altLang="es-E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re Vieux Port, 13001 Marseille) (INDICAR NOMBRE+APELLIDOS+FIP PLATINUM PLAYER)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(21 a 23:30h)</a:t>
            </a:r>
            <a:endParaRPr lang="en-US" altLang="es-ES" sz="1000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l"/>
            <a:endParaRPr lang="en-US" sz="1000" b="1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0" y="3955415"/>
            <a:ext cx="6439535" cy="739140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1465"/>
              </a:lnSpc>
            </a:pPr>
            <a:r>
              <a:rPr lang="en-GB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Hospitality is offered to all players in Main Draw. Starting </a:t>
            </a:r>
            <a:r>
              <a:rPr lang="es-ES" altLang="en-GB" sz="1000" i="1" dirty="0" err="1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Tuesday</a:t>
            </a:r>
            <a:r>
              <a:rPr lang="es-ES" altLang="en-GB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 3rd </a:t>
            </a:r>
            <a:r>
              <a:rPr lang="es-ES" altLang="en-GB" sz="1000" i="1" dirty="0" err="1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February</a:t>
            </a:r>
            <a:r>
              <a:rPr lang="es-ES" altLang="en-GB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 (</a:t>
            </a:r>
            <a:r>
              <a:rPr lang="es-ES" altLang="en-GB" sz="1000" i="1" dirty="0" err="1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dinner</a:t>
            </a:r>
            <a:r>
              <a:rPr lang="es-ES" altLang="en-GB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) </a:t>
            </a:r>
            <a:r>
              <a:rPr lang="en-GB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until day of elimination included</a:t>
            </a:r>
            <a:endParaRPr lang="en-GB" sz="1000" i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ctr">
              <a:lnSpc>
                <a:spcPts val="1465"/>
              </a:lnSpc>
            </a:pPr>
            <a:r>
              <a:rPr lang="en-US" altLang="es-ES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Main Draw players should book the hotel through Maeva (maeva@prosportsevents.fr). The deadline is Friday, 23/01/26 at </a:t>
            </a:r>
            <a:r>
              <a:rPr lang="es-ES" altLang="en-US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17</a:t>
            </a:r>
            <a:r>
              <a:rPr lang="en-US" altLang="es-ES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:00 CET</a:t>
            </a:r>
            <a:r>
              <a:rPr lang="es-ES" altLang="en-GB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. </a:t>
            </a:r>
            <a:endParaRPr lang="es-ES" altLang="en-GB" sz="1000" i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ctr">
              <a:lnSpc>
                <a:spcPts val="1465"/>
              </a:lnSpc>
            </a:pPr>
            <a:r>
              <a:rPr lang="en-US" sz="1000" i="1" dirty="0">
                <a:solidFill>
                  <a:srgbClr val="002060"/>
                </a:solidFill>
                <a:latin typeface="Arial Narrow" panose="020B0606020202030204" charset="0"/>
                <a:ea typeface="+mn-ea"/>
              </a:rPr>
              <a:t>Distance between Hotel</a:t>
            </a:r>
            <a:r>
              <a:rPr lang="es-ES" sz="1000" i="1" dirty="0">
                <a:solidFill>
                  <a:srgbClr val="002060"/>
                </a:solidFill>
                <a:latin typeface="Arial Narrow" panose="020B0606020202030204" charset="0"/>
                <a:ea typeface="+mn-ea"/>
              </a:rPr>
              <a:t>-</a:t>
            </a:r>
            <a:r>
              <a:rPr lang="es-ES" altLang="en-US" sz="1000" i="1" dirty="0" err="1">
                <a:solidFill>
                  <a:srgbClr val="002060"/>
                </a:solidFill>
                <a:latin typeface="Arial Narrow" panose="020B0606020202030204" charset="0"/>
                <a:ea typeface="+mn-ea"/>
              </a:rPr>
              <a:t>Venue</a:t>
            </a:r>
            <a:r>
              <a:rPr lang="en-US" sz="1000" i="1" dirty="0">
                <a:solidFill>
                  <a:srgbClr val="002060"/>
                </a:solidFill>
                <a:latin typeface="Arial Narrow" panose="020B0606020202030204" charset="0"/>
                <a:ea typeface="+mn-ea"/>
              </a:rPr>
              <a:t>: </a:t>
            </a:r>
            <a:r>
              <a:rPr lang="es-ES" sz="1000" i="1" dirty="0">
                <a:solidFill>
                  <a:srgbClr val="002060"/>
                </a:solidFill>
                <a:latin typeface="Arial Narrow" panose="020B0606020202030204" charset="0"/>
                <a:ea typeface="+mn-ea"/>
              </a:rPr>
              <a:t>5 km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pic>
        <p:nvPicPr>
          <p:cNvPr id="6" name="Imagen 5" descr="Texto&#10;&#10;El contenido generado por IA puede ser incorrect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830" y="352244"/>
            <a:ext cx="1256880" cy="497426"/>
          </a:xfrm>
          <a:prstGeom prst="rect">
            <a:avLst/>
          </a:prstGeom>
        </p:spPr>
      </p:pic>
      <p:sp>
        <p:nvSpPr>
          <p:cNvPr id="9" name="Title 1"/>
          <p:cNvSpPr txBox="1"/>
          <p:nvPr/>
        </p:nvSpPr>
        <p:spPr>
          <a:xfrm>
            <a:off x="120325" y="3028542"/>
            <a:ext cx="3792972" cy="811467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465"/>
              </a:lnSpc>
            </a:pPr>
            <a:endParaRPr lang="en-GB" sz="10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MAIN DRAW OFFICIAL HOTEL 2	</a:t>
            </a:r>
            <a:endParaRPr lang="en-US" altLang="es-ES" sz="1100" dirty="0">
              <a:solidFill>
                <a:srgbClr val="FF000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fr-FR" sz="1100" dirty="0">
                <a:solidFill>
                  <a:schemeClr val="tx2"/>
                </a:solidFill>
                <a:latin typeface="Arial Narrow" panose="020B0606020202030204" charset="0"/>
              </a:rPr>
              <a:t>MERCURE MARSEILLE CENTRE VIEUX PORT</a:t>
            </a:r>
            <a:r>
              <a:rPr lang="en-US" sz="1000" dirty="0">
                <a:solidFill>
                  <a:srgbClr val="FF000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</a:t>
            </a:r>
            <a:endParaRPr lang="en-US" sz="1000" dirty="0">
              <a:solidFill>
                <a:srgbClr val="FF000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n-US" sz="1100" dirty="0">
                <a:solidFill>
                  <a:schemeClr val="tx2"/>
                </a:solidFill>
                <a:latin typeface="Arial Narrow" panose="020B0606020202030204" charset="0"/>
              </a:rPr>
              <a:t>1</a:t>
            </a:r>
            <a:r>
              <a:rPr lang="fr-FR" sz="1100" dirty="0">
                <a:solidFill>
                  <a:schemeClr val="tx2"/>
                </a:solidFill>
                <a:latin typeface="Arial Narrow" panose="020B0606020202030204" charset="0"/>
              </a:rPr>
              <a:t> rue Neuve Saint Martin 13001 MARSEILLE</a:t>
            </a:r>
            <a:r>
              <a:rPr lang="en-US" sz="1000" dirty="0">
                <a:solidFill>
                  <a:srgbClr val="FF000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		</a:t>
            </a:r>
            <a:r>
              <a:rPr lang="en-US" sz="1200" b="1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			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140970" y="1651635"/>
            <a:ext cx="3531870" cy="1051560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QUALIFYING PROPOSED</a:t>
            </a:r>
            <a:r>
              <a:rPr lang="es-ES" alt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 </a:t>
            </a:r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HOTEL</a:t>
            </a:r>
            <a:endParaRPr lang="en-US" sz="1500" b="1" dirty="0">
              <a:solidFill>
                <a:srgbClr val="002060"/>
              </a:solidFill>
              <a:latin typeface="Arial Narrow" panose="020B0606020202030204" charset="0"/>
            </a:endParaRPr>
          </a:p>
          <a:p>
            <a:pPr algn="l"/>
            <a:r>
              <a:rPr lang="es-ES" altLang="en-US" sz="1100" dirty="0">
                <a:solidFill>
                  <a:schemeClr val="tx2"/>
                </a:solidFill>
                <a:latin typeface="Arial Narrow" panose="020B0606020202030204" charset="0"/>
              </a:rPr>
              <a:t>MERCURE CENTRE PRADO VELODROME</a:t>
            </a:r>
            <a:endParaRPr lang="es-ES" altLang="en-US" sz="1100" dirty="0">
              <a:solidFill>
                <a:schemeClr val="tx2"/>
              </a:solidFill>
              <a:latin typeface="Arial Narrow" panose="020B0606020202030204" charset="0"/>
            </a:endParaRPr>
          </a:p>
          <a:p>
            <a:pPr algn="l"/>
            <a:r>
              <a:rPr lang="fr-FR" altLang="es-ES" sz="1100" dirty="0">
                <a:solidFill>
                  <a:schemeClr val="tx2"/>
                </a:solidFill>
                <a:latin typeface="Arial Narrow" panose="020B0606020202030204" charset="0"/>
              </a:rPr>
              <a:t>11 Avenue de Mazargues13008 MARSEILLE</a:t>
            </a:r>
            <a:endParaRPr lang="en-US" altLang="es-ES" sz="1100" dirty="0">
              <a:solidFill>
                <a:schemeClr val="tx2"/>
              </a:solidFill>
              <a:latin typeface="Arial Narrow" panose="020B0606020202030204" charset="0"/>
            </a:endParaRPr>
          </a:p>
          <a:p>
            <a:pPr algn="l"/>
            <a:r>
              <a:rPr lang="en-US" altLang="es-ES" sz="1200" b="1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Website:</a:t>
            </a:r>
            <a:r>
              <a:rPr lang="en-US" altLang="es-ES" sz="12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 https://all.accor.com/hotel/3004/index.fr.shtml</a:t>
            </a:r>
            <a:endParaRPr lang="en-US" altLang="es-ES" sz="1200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endParaRPr lang="en-US" sz="1500" b="1" dirty="0">
              <a:solidFill>
                <a:srgbClr val="002060"/>
              </a:solidFill>
              <a:latin typeface="Arial Narrow" panose="020B0606020202030204" charset="0"/>
            </a:endParaRPr>
          </a:p>
        </p:txBody>
      </p:sp>
      <p:sp>
        <p:nvSpPr>
          <p:cNvPr id="20" name="Title 1"/>
          <p:cNvSpPr txBox="1"/>
          <p:nvPr/>
        </p:nvSpPr>
        <p:spPr>
          <a:xfrm>
            <a:off x="3913505" y="1605280"/>
            <a:ext cx="2701290" cy="807085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2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s-ES" altLang="en-US" sz="12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</a:t>
            </a:r>
            <a:endParaRPr lang="es-ES" altLang="en-US" sz="12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s-ES" altLang="en-US" sz="1100" i="1" dirty="0">
                <a:solidFill>
                  <a:srgbClr val="002060"/>
                </a:solidFill>
                <a:latin typeface="Arial Narrow" panose="020B0606020202030204" charset="0"/>
              </a:rPr>
              <a:t>*</a:t>
            </a:r>
            <a:r>
              <a:rPr lang="es-ES" altLang="en-US" sz="1100" i="1" dirty="0" err="1">
                <a:solidFill>
                  <a:srgbClr val="002060"/>
                </a:solidFill>
                <a:latin typeface="Arial Narrow" panose="020B0606020202030204" charset="0"/>
              </a:rPr>
              <a:t>Rooms</a:t>
            </a:r>
            <a:r>
              <a:rPr lang="es-ES" altLang="en-US" sz="1100" i="1" dirty="0">
                <a:solidFill>
                  <a:srgbClr val="002060"/>
                </a:solidFill>
                <a:latin typeface="Arial Narrow" panose="020B0606020202030204" charset="0"/>
              </a:rPr>
              <a:t> </a:t>
            </a:r>
            <a:r>
              <a:rPr lang="es-ES" altLang="en-US" sz="1100" i="1" dirty="0" err="1">
                <a:solidFill>
                  <a:srgbClr val="002060"/>
                </a:solidFill>
                <a:latin typeface="Arial Narrow" panose="020B0606020202030204" charset="0"/>
              </a:rPr>
              <a:t>must</a:t>
            </a:r>
            <a:r>
              <a:rPr lang="es-ES" altLang="en-US" sz="1100" i="1" dirty="0">
                <a:solidFill>
                  <a:srgbClr val="002060"/>
                </a:solidFill>
                <a:latin typeface="Arial Narrow" panose="020B0606020202030204" charset="0"/>
              </a:rPr>
              <a:t> be </a:t>
            </a:r>
            <a:r>
              <a:rPr lang="es-ES" altLang="en-US" sz="1100" i="1" dirty="0" err="1">
                <a:solidFill>
                  <a:srgbClr val="002060"/>
                </a:solidFill>
                <a:latin typeface="Arial Narrow" panose="020B0606020202030204" charset="0"/>
              </a:rPr>
              <a:t>booked</a:t>
            </a:r>
            <a:r>
              <a:rPr lang="es-ES" altLang="en-US" sz="1100" i="1" dirty="0">
                <a:solidFill>
                  <a:srgbClr val="002060"/>
                </a:solidFill>
                <a:latin typeface="Arial Narrow" panose="020B0606020202030204" charset="0"/>
              </a:rPr>
              <a:t> </a:t>
            </a:r>
            <a:r>
              <a:rPr lang="es-ES" altLang="en-US" sz="1100" i="1" dirty="0" err="1">
                <a:solidFill>
                  <a:srgbClr val="002060"/>
                </a:solidFill>
                <a:latin typeface="Arial Narrow" panose="020B0606020202030204" charset="0"/>
              </a:rPr>
              <a:t>directly</a:t>
            </a:r>
            <a:r>
              <a:rPr lang="es-ES" altLang="en-US" sz="1100" i="1" dirty="0">
                <a:solidFill>
                  <a:srgbClr val="002060"/>
                </a:solidFill>
                <a:latin typeface="Arial Narrow" panose="020B0606020202030204" charset="0"/>
              </a:rPr>
              <a:t> </a:t>
            </a:r>
            <a:r>
              <a:rPr lang="es-ES" altLang="en-US" sz="1100" i="1" dirty="0" err="1">
                <a:solidFill>
                  <a:srgbClr val="002060"/>
                </a:solidFill>
                <a:latin typeface="Arial Narrow" panose="020B0606020202030204" charset="0"/>
              </a:rPr>
              <a:t>with</a:t>
            </a:r>
            <a:r>
              <a:rPr lang="es-ES" altLang="en-US" sz="1100" i="1" dirty="0">
                <a:solidFill>
                  <a:srgbClr val="002060"/>
                </a:solidFill>
                <a:latin typeface="Arial Narrow" panose="020B0606020202030204" charset="0"/>
              </a:rPr>
              <a:t> </a:t>
            </a:r>
            <a:r>
              <a:rPr lang="es-ES" altLang="en-US" sz="1100" i="1" dirty="0" err="1">
                <a:solidFill>
                  <a:srgbClr val="002060"/>
                </a:solidFill>
                <a:latin typeface="Arial Narrow" panose="020B0606020202030204" charset="0"/>
              </a:rPr>
              <a:t>the</a:t>
            </a:r>
            <a:r>
              <a:rPr lang="es-ES" altLang="en-US" sz="1100" i="1" dirty="0">
                <a:solidFill>
                  <a:srgbClr val="002060"/>
                </a:solidFill>
                <a:latin typeface="Arial Narrow" panose="020B0606020202030204" charset="0"/>
              </a:rPr>
              <a:t> hotel and are </a:t>
            </a:r>
            <a:r>
              <a:rPr lang="es-ES" altLang="en-US" sz="1100" i="1" dirty="0" err="1">
                <a:solidFill>
                  <a:srgbClr val="002060"/>
                </a:solidFill>
                <a:latin typeface="Arial Narrow" panose="020B0606020202030204" charset="0"/>
              </a:rPr>
              <a:t>subject</a:t>
            </a:r>
            <a:r>
              <a:rPr lang="es-ES" altLang="en-US" sz="1100" i="1" dirty="0">
                <a:solidFill>
                  <a:srgbClr val="002060"/>
                </a:solidFill>
                <a:latin typeface="Arial Narrow" panose="020B0606020202030204" charset="0"/>
              </a:rPr>
              <a:t> </a:t>
            </a:r>
            <a:r>
              <a:rPr lang="es-ES" altLang="en-US" sz="1100" i="1" dirty="0" err="1">
                <a:solidFill>
                  <a:srgbClr val="002060"/>
                </a:solidFill>
                <a:latin typeface="Arial Narrow" panose="020B0606020202030204" charset="0"/>
              </a:rPr>
              <a:t>to</a:t>
            </a:r>
            <a:r>
              <a:rPr lang="es-ES" altLang="en-US" sz="1100" i="1" dirty="0">
                <a:solidFill>
                  <a:srgbClr val="002060"/>
                </a:solidFill>
                <a:latin typeface="Arial Narrow" panose="020B0606020202030204" charset="0"/>
              </a:rPr>
              <a:t> </a:t>
            </a:r>
            <a:r>
              <a:rPr lang="es-ES" altLang="en-US" sz="1100" i="1" dirty="0" err="1">
                <a:solidFill>
                  <a:srgbClr val="002060"/>
                </a:solidFill>
                <a:latin typeface="Arial Narrow" panose="020B0606020202030204" charset="0"/>
              </a:rPr>
              <a:t>availability</a:t>
            </a:r>
            <a:endParaRPr lang="es-ES" altLang="en-US" sz="1100" i="1" dirty="0">
              <a:solidFill>
                <a:srgbClr val="002060"/>
              </a:solidFill>
              <a:latin typeface="Arial Narrow" panose="020B0606020202030204" charset="0"/>
            </a:endParaRPr>
          </a:p>
        </p:txBody>
      </p:sp>
      <p:sp>
        <p:nvSpPr>
          <p:cNvPr id="3" name="Rectangle 3"/>
          <p:cNvSpPr/>
          <p:nvPr/>
        </p:nvSpPr>
        <p:spPr>
          <a:xfrm>
            <a:off x="229870" y="2489835"/>
            <a:ext cx="5910580" cy="457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000080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21628"/>
            <a:ext cx="6480174" cy="191974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solidFill>
                <a:srgbClr val="002060"/>
              </a:solidFill>
              <a:highlight>
                <a:srgbClr val="000080"/>
              </a:highlight>
            </a:endParaRPr>
          </a:p>
        </p:txBody>
      </p:sp>
      <p:sp>
        <p:nvSpPr>
          <p:cNvPr id="3" name="Rectangle 3"/>
          <p:cNvSpPr/>
          <p:nvPr/>
        </p:nvSpPr>
        <p:spPr>
          <a:xfrm>
            <a:off x="-12773" y="4540939"/>
            <a:ext cx="6480174" cy="182316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solidFill>
                <a:srgbClr val="002060"/>
              </a:solidFill>
              <a:highlight>
                <a:srgbClr val="000080"/>
              </a:highlight>
            </a:endParaRPr>
          </a:p>
        </p:txBody>
      </p:sp>
      <p:sp>
        <p:nvSpPr>
          <p:cNvPr id="2" name="Rectangle 3"/>
          <p:cNvSpPr/>
          <p:nvPr/>
        </p:nvSpPr>
        <p:spPr>
          <a:xfrm>
            <a:off x="1" y="0"/>
            <a:ext cx="6480174" cy="655269"/>
          </a:xfrm>
          <a:prstGeom prst="rect">
            <a:avLst/>
          </a:prstGeom>
          <a:solidFill>
            <a:srgbClr val="2F2F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solidFill>
                <a:srgbClr val="002060"/>
              </a:solidFill>
              <a:highlight>
                <a:srgbClr val="000080"/>
              </a:highlight>
            </a:endParaRPr>
          </a:p>
        </p:txBody>
      </p:sp>
      <p:sp>
        <p:nvSpPr>
          <p:cNvPr id="29" name="Title 1"/>
          <p:cNvSpPr txBox="1"/>
          <p:nvPr/>
        </p:nvSpPr>
        <p:spPr>
          <a:xfrm>
            <a:off x="4876259" y="318389"/>
            <a:ext cx="1545403" cy="1732175"/>
          </a:xfrm>
          <a:prstGeom prst="rect">
            <a:avLst/>
          </a:prstGeom>
        </p:spPr>
        <p:txBody>
          <a:bodyPr vert="horz" lIns="76967" tIns="38484" rIns="76967" bIns="38484" rtlCol="0" anchor="b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060"/>
              </a:lnSpc>
            </a:pPr>
            <a:endParaRPr lang="en-US" sz="88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060"/>
              </a:lnSpc>
            </a:pPr>
            <a:endParaRPr lang="en-US" sz="88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itle 1"/>
          <p:cNvSpPr txBox="1"/>
          <p:nvPr/>
        </p:nvSpPr>
        <p:spPr>
          <a:xfrm>
            <a:off x="19479" y="4578350"/>
            <a:ext cx="6406515" cy="1805867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465"/>
              </a:lnSpc>
            </a:pPr>
            <a:r>
              <a:rPr lang="en-GB" sz="15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TOURNAMENT CONDITIONS</a:t>
            </a:r>
            <a:endParaRPr lang="en-GB" sz="15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ts val="1465"/>
              </a:lnSpc>
            </a:pPr>
            <a:endParaRPr lang="en-GB" sz="675" b="1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MAIN CLUB			</a:t>
            </a:r>
            <a:r>
              <a:rPr lang="es-ES" alt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      </a:t>
            </a:r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CONDITIONS</a:t>
            </a:r>
            <a:r>
              <a:rPr lang="es-ES" alt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                                      </a:t>
            </a:r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OFFICIAL BALL </a:t>
            </a:r>
            <a:endParaRPr lang="en-US" sz="118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PALAIS DES SPORTS MARSEILLE	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INDOOR</a:t>
            </a:r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                          </a:t>
            </a:r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BULLPADEL NEXT PR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O</a:t>
            </a:r>
            <a:endParaRPr lang="en-US" sz="11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endParaRPr lang="en-US" sz="118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SCORE SYSTEM		      BALL CHANGES 	</a:t>
            </a:r>
            <a:r>
              <a:rPr lang="es-ES" alt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                       </a:t>
            </a:r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STREAMING	</a:t>
            </a:r>
            <a:endParaRPr lang="en-US" sz="118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BEST OF 3 SETS (Star Point)                   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</a:t>
            </a:r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9-11 GAMES – All MD Matches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</a:t>
            </a:r>
            <a:r>
              <a:rPr lang="es-E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MAIN DRAW MATCHES</a:t>
            </a:r>
            <a:endParaRPr lang="es-E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n-US" sz="1100" i="1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Tie break in all of them</a:t>
            </a:r>
            <a:endParaRPr lang="en-US" sz="1100" i="1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r>
              <a:rPr lang="en-US" sz="1100" i="1" dirty="0">
                <a:solidFill>
                  <a:srgbClr val="002060"/>
                </a:solidFill>
                <a:latin typeface="Bebas Neue Pro"/>
              </a:rPr>
              <a:t>The awards ceremony will take place jointly after the men's final.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endParaRPr lang="en-GB" sz="1000" i="1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endParaRPr lang="en-US" sz="885" b="1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34" name="Title 1"/>
          <p:cNvSpPr txBox="1"/>
          <p:nvPr/>
        </p:nvSpPr>
        <p:spPr>
          <a:xfrm>
            <a:off x="2624098" y="1015341"/>
            <a:ext cx="1995622" cy="2027494"/>
          </a:xfrm>
          <a:prstGeom prst="rect">
            <a:avLst/>
          </a:prstGeom>
        </p:spPr>
        <p:txBody>
          <a:bodyPr vert="horz" lIns="76967" tIns="38484" rIns="76967" bIns="38484" rtlCol="0" anchor="b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en-US" sz="885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88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itle 1"/>
          <p:cNvSpPr txBox="1"/>
          <p:nvPr/>
        </p:nvSpPr>
        <p:spPr>
          <a:xfrm>
            <a:off x="73731" y="116808"/>
            <a:ext cx="4169311" cy="403161"/>
          </a:xfrm>
          <a:prstGeom prst="rect">
            <a:avLst/>
          </a:prstGeom>
        </p:spPr>
        <p:txBody>
          <a:bodyPr vert="horz" lIns="76967" tIns="38484" rIns="76967" bIns="38484" rtlCol="0" anchor="b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48335"/>
            <a:r>
              <a:rPr lang="en-GB" sz="2400" b="1" dirty="0">
                <a:solidFill>
                  <a:srgbClr val="FFFF00"/>
                </a:solidFill>
                <a:latin typeface="Bebas Neue Pro"/>
                <a:cs typeface="Arial Narrow" panose="020B0606020202030204" charset="0"/>
              </a:rPr>
              <a:t>POINTS AND PRIZE MONEY</a:t>
            </a:r>
            <a:endParaRPr lang="en-US" sz="2400" b="1" dirty="0">
              <a:solidFill>
                <a:srgbClr val="FFFF00"/>
              </a:solidFill>
              <a:latin typeface="Bebas Neue Pro"/>
              <a:cs typeface="Arial Narrow" panose="020B0606020202030204" charset="0"/>
            </a:endParaRPr>
          </a:p>
        </p:txBody>
      </p:sp>
      <p:sp>
        <p:nvSpPr>
          <p:cNvPr id="95" name="Title 1"/>
          <p:cNvSpPr txBox="1"/>
          <p:nvPr/>
        </p:nvSpPr>
        <p:spPr>
          <a:xfrm>
            <a:off x="249644" y="6364100"/>
            <a:ext cx="5946184" cy="1417676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465"/>
              </a:lnSpc>
            </a:pPr>
            <a:endParaRPr lang="en-US" sz="1500" b="1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>
              <a:lnSpc>
                <a:spcPts val="1465"/>
              </a:lnSpc>
            </a:pPr>
            <a:r>
              <a:rPr lang="en-US" sz="1500" b="1" dirty="0">
                <a:solidFill>
                  <a:schemeClr val="bg1"/>
                </a:solidFill>
                <a:latin typeface="Arial Narrow" panose="020B0606020202030204" charset="0"/>
                <a:cs typeface="Arial Narrow" panose="020B0606020202030204" charset="0"/>
              </a:rPr>
              <a:t>PLAYING OUTFIT</a:t>
            </a:r>
            <a:endParaRPr lang="en-US" sz="1500" b="1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sz="1010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en-US" sz="1010" dirty="0">
                <a:solidFill>
                  <a:schemeClr val="bg1"/>
                </a:solidFill>
                <a:latin typeface="Arial Narrow" panose="020B0606020202030204" charset="0"/>
                <a:cs typeface="Arial Narrow" panose="020B0606020202030204" charset="0"/>
              </a:rPr>
              <a:t>Players of the same team must wear the same colours and refrain from wearing logos from other tours. </a:t>
            </a:r>
            <a:endParaRPr lang="en-US" sz="1010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sz="1010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en-US" sz="1010" dirty="0">
                <a:solidFill>
                  <a:schemeClr val="bg1"/>
                </a:solidFill>
                <a:latin typeface="Arial Narrow" panose="020B0606020202030204" charset="0"/>
                <a:cs typeface="Arial Narrow" panose="020B0606020202030204" charset="0"/>
              </a:rPr>
              <a:t>In the event that both teams on the same match choose to wear the same colour, the higher-ranking team will have the preference, and the lower ranking team shall change to another </a:t>
            </a:r>
            <a:r>
              <a:rPr lang="en-US" sz="1010" dirty="0" err="1">
                <a:solidFill>
                  <a:schemeClr val="bg1"/>
                </a:solidFill>
                <a:latin typeface="Arial Narrow" panose="020B0606020202030204" charset="0"/>
                <a:cs typeface="Arial Narrow" panose="020B0606020202030204" charset="0"/>
              </a:rPr>
              <a:t>colour</a:t>
            </a:r>
            <a:r>
              <a:rPr lang="en-US" sz="1010" dirty="0">
                <a:solidFill>
                  <a:schemeClr val="bg1"/>
                </a:solidFill>
                <a:latin typeface="Arial Narrow" panose="020B0606020202030204" charset="0"/>
                <a:cs typeface="Arial Narrow" panose="020B0606020202030204" charset="0"/>
              </a:rPr>
              <a:t>.</a:t>
            </a:r>
            <a:endParaRPr lang="es-ES" sz="1010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graphicFrame>
        <p:nvGraphicFramePr>
          <p:cNvPr id="11" name="Tabla 11"/>
          <p:cNvGraphicFramePr>
            <a:graphicFrameLocks noGrp="1"/>
          </p:cNvGraphicFramePr>
          <p:nvPr/>
        </p:nvGraphicFramePr>
        <p:xfrm>
          <a:off x="1112569" y="807230"/>
          <a:ext cx="4255036" cy="3539698"/>
        </p:xfrm>
        <a:graphic>
          <a:graphicData uri="http://schemas.openxmlformats.org/drawingml/2006/table">
            <a:tbl>
              <a:tblPr firstRow="1">
                <a:tableStyleId>{22838BEF-8BB2-4498-84A7-C5851F593DF1}</a:tableStyleId>
              </a:tblPr>
              <a:tblGrid>
                <a:gridCol w="1063759"/>
                <a:gridCol w="1063759"/>
                <a:gridCol w="1063759"/>
                <a:gridCol w="1063759"/>
              </a:tblGrid>
              <a:tr h="4361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ROUND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POINTS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PRIZE MONEY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PER ROUND €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PRIZE MONEY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PER PLAYER €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WINNER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300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15.000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7.500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FINALIST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180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7.500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3.750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SEMIFINALS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9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0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8.100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2.025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1/4 FINALS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50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9.000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1.125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SECOND ROUND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25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9.600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600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FIRST ROUND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14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10.800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337,50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QUALY BONUS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3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LAST QUALY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9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Q2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Q1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5" name="Title 1"/>
          <p:cNvSpPr txBox="1"/>
          <p:nvPr/>
        </p:nvSpPr>
        <p:spPr>
          <a:xfrm>
            <a:off x="581247" y="8473073"/>
            <a:ext cx="5131981" cy="362071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1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FIP is the legitimate body who makes decisions on any arbitration of a rule or situation not listed or covered by the International Padel Federation rulebook. The decision made is final and without appeal.</a:t>
            </a:r>
            <a:endParaRPr lang="es-ES" sz="1010" i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pic>
        <p:nvPicPr>
          <p:cNvPr id="6" name="Imagen 5" descr="Texto&#10;&#10;El contenido generado por IA puede ser incorrecto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1682" y="7733794"/>
            <a:ext cx="1102108" cy="4361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8d52721-936e-4bc2-ac0f-bb459e2e905e">
      <Terms xmlns="http://schemas.microsoft.com/office/infopath/2007/PartnerControls"/>
    </lcf76f155ced4ddcb4097134ff3c332f>
    <TaxCatchAll xmlns="443964ca-f291-494b-9de6-fc787f99c917" xsi:nil="true"/>
    <_ApprovalAssignedTo xmlns="58d52721-936e-4bc2-ac0f-bb459e2e905e">
      <UserInfo>
        <DisplayName/>
        <AccountId xsi:nil="true"/>
        <AccountType/>
      </UserInfo>
    </_ApprovalAssignedTo>
    <_ApprovalStatus xmlns="58d52721-936e-4bc2-ac0f-bb459e2e905e">0</_ApprovalStatus>
    <_ApprovalRespondedBy xmlns="58d52721-936e-4bc2-ac0f-bb459e2e905e">
      <UserInfo>
        <DisplayName/>
        <AccountId xsi:nil="true"/>
        <AccountType/>
      </UserInfo>
    </_ApprovalRespondedBy>
    <_ApprovalSentBy xmlns="58d52721-936e-4bc2-ac0f-bb459e2e905e">
      <UserInfo>
        <DisplayName/>
        <AccountId xsi:nil="true"/>
        <AccountType/>
      </UserInfo>
    </_ApprovalSentB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C267EA5E56D9149AD71F2B47D838FF0" ma:contentTypeVersion="16" ma:contentTypeDescription="Crear nuevo documento." ma:contentTypeScope="" ma:versionID="97347b24c11f6ca1c5e4038933bdc33e">
  <xsd:schema xmlns:xsd="http://www.w3.org/2001/XMLSchema" xmlns:xs="http://www.w3.org/2001/XMLSchema" xmlns:p="http://schemas.microsoft.com/office/2006/metadata/properties" xmlns:ns2="58d52721-936e-4bc2-ac0f-bb459e2e905e" xmlns:ns3="443964ca-f291-494b-9de6-fc787f99c917" targetNamespace="http://schemas.microsoft.com/office/2006/metadata/properties" ma:root="true" ma:fieldsID="409ab726c25b03c9599db53e081e22e6" ns2:_="" ns3:_="">
    <xsd:import namespace="58d52721-936e-4bc2-ac0f-bb459e2e905e"/>
    <xsd:import namespace="443964ca-f291-494b-9de6-fc787f99c9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_ApprovalAssignedTo" minOccurs="0"/>
                <xsd:element ref="ns2:_ApprovalRespondedBy" minOccurs="0"/>
                <xsd:element ref="ns2:_ApprovalSentBy" minOccurs="0"/>
                <xsd:element ref="ns2:_Approval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d52721-936e-4bc2-ac0f-bb459e2e90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c145e123-c7cf-4e27-9d68-63394376e3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_ApprovalAssignedTo" ma:index="20" nillable="true" ma:displayName="Aprobadores" ma:list="UserInfo" ma:internalName="_ApprovalAssignedTo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RespondedBy" ma:index="21" nillable="true" ma:displayName="Respuestas" ma:list="UserInfo" ma:internalName="_ApprovalRespondedBy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entBy" ma:index="22" nillable="true" ma:displayName="Aprobación del Creador" ma:list="UserInfo" ma:internalName="_ApprovalSentBy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tatus" ma:index="23" nillable="true" ma:displayName="Estado de aprobación" ma:internalName="_Approval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3964ca-f291-494b-9de6-fc787f99c91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d11ec0e-c352-4a14-9ed3-ce70999d1591}" ma:internalName="TaxCatchAll" ma:showField="CatchAllData" ma:web="443964ca-f291-494b-9de6-fc787f99c9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7BAE68-A03E-4B6E-A53D-1811CA0CE9A1}">
  <ds:schemaRefs/>
</ds:datastoreItem>
</file>

<file path=customXml/itemProps2.xml><?xml version="1.0" encoding="utf-8"?>
<ds:datastoreItem xmlns:ds="http://schemas.openxmlformats.org/officeDocument/2006/customXml" ds:itemID="{67AC7169-55E3-4A61-A897-B8A18EB983E1}">
  <ds:schemaRefs/>
</ds:datastoreItem>
</file>

<file path=customXml/itemProps3.xml><?xml version="1.0" encoding="utf-8"?>
<ds:datastoreItem xmlns:ds="http://schemas.openxmlformats.org/officeDocument/2006/customXml" ds:itemID="{52986F83-491C-4109-9D3E-6007375BCB18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4689</Words>
  <Application>WPS Presentation</Application>
  <PresentationFormat>Personalizado</PresentationFormat>
  <Paragraphs>268</Paragraphs>
  <Slides>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SimSun</vt:lpstr>
      <vt:lpstr>Wingdings</vt:lpstr>
      <vt:lpstr>Bebas Neue Pro</vt:lpstr>
      <vt:lpstr>Bebas Neue</vt:lpstr>
      <vt:lpstr>Arial Narrow</vt:lpstr>
      <vt:lpstr>Bebas Neue Light</vt:lpstr>
      <vt:lpstr>Microsoft YaHei</vt:lpstr>
      <vt:lpstr>Arial Unicode MS</vt:lpstr>
      <vt:lpstr>Calibri Light</vt:lpstr>
      <vt:lpstr>Calibri</vt:lpstr>
      <vt:lpstr>Tema de Office</vt:lpstr>
      <vt:lpstr>PowerPoint 演示文稿</vt:lpstr>
      <vt:lpstr>TOURNAMENT INFORMATION</vt:lpstr>
      <vt:lpstr>PLAYERS SERVICES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Priya Patel</dc:creator>
  <cp:lastModifiedBy>Javier Lucia Sanchez de la Nie</cp:lastModifiedBy>
  <cp:revision>133</cp:revision>
  <dcterms:created xsi:type="dcterms:W3CDTF">2022-04-24T13:50:00Z</dcterms:created>
  <dcterms:modified xsi:type="dcterms:W3CDTF">2026-02-04T12:20:36Z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664628D4D15B43EA972304FFD5E502A4_13</vt:lpwstr>
  </property>
  <property fmtid="{D5CDD505-2E9C-101B-9397-08002B2CF9AE}" pid="3" name="KSOProductBuildVer">
    <vt:lpwstr>3082-12.2.0.23196</vt:lpwstr>
  </property>
  <property fmtid="{D5CDD505-2E9C-101B-9397-08002B2CF9AE}" pid="4" name="ContentTypeId">
    <vt:lpwstr>0x0101005C267EA5E56D9149AD71F2B47D838FF0</vt:lpwstr>
  </property>
  <property fmtid="{D5CDD505-2E9C-101B-9397-08002B2CF9AE}" pid="5" name="MediaServiceImageTags">
    <vt:lpwstr/>
  </property>
</Properties>
</file>